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8" r:id="rId3"/>
    <p:sldId id="288" r:id="rId4"/>
    <p:sldId id="289" r:id="rId5"/>
    <p:sldId id="290" r:id="rId6"/>
    <p:sldId id="291" r:id="rId7"/>
    <p:sldId id="287" r:id="rId8"/>
    <p:sldId id="262" r:id="rId9"/>
    <p:sldId id="265" r:id="rId10"/>
    <p:sldId id="266" r:id="rId11"/>
    <p:sldId id="263" r:id="rId12"/>
    <p:sldId id="267" r:id="rId13"/>
    <p:sldId id="268" r:id="rId14"/>
    <p:sldId id="269" r:id="rId15"/>
    <p:sldId id="264" r:id="rId16"/>
    <p:sldId id="271" r:id="rId17"/>
    <p:sldId id="270" r:id="rId18"/>
    <p:sldId id="273" r:id="rId19"/>
    <p:sldId id="274" r:id="rId20"/>
    <p:sldId id="276" r:id="rId21"/>
    <p:sldId id="285" r:id="rId22"/>
    <p:sldId id="272" r:id="rId23"/>
    <p:sldId id="278" r:id="rId24"/>
    <p:sldId id="279" r:id="rId25"/>
    <p:sldId id="280" r:id="rId26"/>
    <p:sldId id="281" r:id="rId27"/>
    <p:sldId id="283" r:id="rId28"/>
    <p:sldId id="284" r:id="rId29"/>
    <p:sldId id="282" r:id="rId30"/>
    <p:sldId id="292" r:id="rId31"/>
    <p:sldId id="293" r:id="rId32"/>
    <p:sldId id="286"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6"/>
  </p:normalViewPr>
  <p:slideViewPr>
    <p:cSldViewPr snapToGrid="0" snapToObjects="1">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ekseikreshtopov\Documents\&#1057;&#1080;&#1090;&#1080;&#1073;&#1072;&#1085;&#1082;%20&#1080;%20&#1087;&#1088;&#1086;&#1095;&#1080;&#1077;\&#1044;&#1072;&#1085;&#1085;&#1099;&#1077;%20&#1087;&#1086;%20&#1080;&#1087;&#1086;&#1090;&#1077;&#1082;&#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Распределение налогов при 6% УСН</a:t>
            </a:r>
          </a:p>
        </c:rich>
      </c:tx>
      <c:overlay val="0"/>
    </c:title>
    <c:autoTitleDeleted val="0"/>
    <c:plotArea>
      <c:layout/>
      <c:pieChart>
        <c:varyColors val="1"/>
        <c:ser>
          <c:idx val="0"/>
          <c:order val="0"/>
          <c:explosion val="25"/>
          <c:dPt>
            <c:idx val="0"/>
            <c:bubble3D val="0"/>
            <c:spPr>
              <a:solidFill>
                <a:srgbClr val="FF0000"/>
              </a:solidFill>
            </c:spPr>
            <c:extLst xmlns:c16r2="http://schemas.microsoft.com/office/drawing/2015/06/chart">
              <c:ext xmlns:c16="http://schemas.microsoft.com/office/drawing/2014/chart" uri="{C3380CC4-5D6E-409C-BE32-E72D297353CC}">
                <c16:uniqueId val="{00000001-FE74-E844-8D34-9DABACDC89B0}"/>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FE74-E844-8D34-9DABACDC89B0}"/>
              </c:ext>
            </c:extLst>
          </c:dPt>
          <c:dPt>
            <c:idx val="2"/>
            <c:bubble3D val="0"/>
            <c:spPr>
              <a:solidFill>
                <a:srgbClr val="C00000"/>
              </a:solidFill>
            </c:spPr>
            <c:extLst xmlns:c16r2="http://schemas.microsoft.com/office/drawing/2015/06/chart">
              <c:ext xmlns:c16="http://schemas.microsoft.com/office/drawing/2014/chart" uri="{C3380CC4-5D6E-409C-BE32-E72D297353CC}">
                <c16:uniqueId val="{00000005-FE74-E844-8D34-9DABACDC89B0}"/>
              </c:ext>
            </c:extLst>
          </c:dPt>
          <c:dLbls>
            <c:spPr>
              <a:noFill/>
              <a:ln>
                <a:noFill/>
              </a:ln>
              <a:effectLst/>
            </c:spPr>
            <c:txPr>
              <a:bodyPr wrap="square" lIns="38100" tIns="19050" rIns="38100" bIns="19050" anchor="ctr">
                <a:spAutoFit/>
              </a:bodyPr>
              <a:lstStyle/>
              <a:p>
                <a:pPr>
                  <a:defRPr sz="1400"/>
                </a:pPr>
                <a:endParaRPr lang="ru-R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'Налоговое бремя'!$B$30:$B$32</c:f>
              <c:strCache>
                <c:ptCount val="3"/>
                <c:pt idx="0">
                  <c:v>УСН 6%</c:v>
                </c:pt>
                <c:pt idx="1">
                  <c:v>Доход собственника</c:v>
                </c:pt>
                <c:pt idx="2">
                  <c:v>Налог на имущество 10-20%</c:v>
                </c:pt>
              </c:strCache>
            </c:strRef>
          </c:cat>
          <c:val>
            <c:numRef>
              <c:f>'Налоговое бремя'!$C$30:$C$32</c:f>
              <c:numCache>
                <c:formatCode>0%</c:formatCode>
                <c:ptCount val="3"/>
                <c:pt idx="0">
                  <c:v>0.06</c:v>
                </c:pt>
                <c:pt idx="1">
                  <c:v>0.79</c:v>
                </c:pt>
                <c:pt idx="2">
                  <c:v>0.15</c:v>
                </c:pt>
              </c:numCache>
            </c:numRef>
          </c:val>
          <c:extLst xmlns:c16r2="http://schemas.microsoft.com/office/drawing/2015/06/chart">
            <c:ext xmlns:c16="http://schemas.microsoft.com/office/drawing/2014/chart" uri="{C3380CC4-5D6E-409C-BE32-E72D297353CC}">
              <c16:uniqueId val="{00000006-FE74-E844-8D34-9DABACDC89B0}"/>
            </c:ext>
          </c:extLst>
        </c:ser>
        <c:dLbls>
          <c:showLegendKey val="0"/>
          <c:showVal val="0"/>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C36D5-CF4D-8444-B855-0F4670E9D3A9}" type="datetimeFigureOut">
              <a:rPr lang="ru-RU" smtClean="0"/>
              <a:t>13.12.2024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EE707-E1A6-F045-8C2F-55261F452631}" type="slidenum">
              <a:rPr lang="ru-RU" smtClean="0"/>
              <a:t>‹#›</a:t>
            </a:fld>
            <a:endParaRPr lang="ru-RU"/>
          </a:p>
        </p:txBody>
      </p:sp>
    </p:spTree>
    <p:extLst>
      <p:ext uri="{BB962C8B-B14F-4D97-AF65-F5344CB8AC3E}">
        <p14:creationId xmlns:p14="http://schemas.microsoft.com/office/powerpoint/2010/main" val="111470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0AE020-1CEC-004D-8B27-96AD48A897A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E216E7A-DC68-E948-954F-4DD3477B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943AF741-AAC1-DF4C-A9FA-DB88CD402592}"/>
              </a:ext>
            </a:extLst>
          </p:cNvPr>
          <p:cNvSpPr>
            <a:spLocks noGrp="1"/>
          </p:cNvSpPr>
          <p:nvPr>
            <p:ph type="dt" sz="half" idx="10"/>
          </p:nvPr>
        </p:nvSpPr>
        <p:spPr/>
        <p:txBody>
          <a:bodyPr/>
          <a:lstStyle/>
          <a:p>
            <a:fld id="{69636213-5010-7048-95D3-AC9B19B11048}"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FA43A42D-E6A0-6F4F-B3D9-839036EC57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DE312A4-978C-3349-9F6E-34CF0B9D6046}"/>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16646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CFBCD7-8EC4-D34D-A820-73D801F2DB8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3B2DB1A2-AC13-BC49-9FA9-1A009BC0380E}"/>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505F8D9E-8E42-A749-992B-071768E35ABC}"/>
              </a:ext>
            </a:extLst>
          </p:cNvPr>
          <p:cNvSpPr>
            <a:spLocks noGrp="1"/>
          </p:cNvSpPr>
          <p:nvPr>
            <p:ph type="dt" sz="half" idx="10"/>
          </p:nvPr>
        </p:nvSpPr>
        <p:spPr/>
        <p:txBody>
          <a:bodyPr/>
          <a:lstStyle/>
          <a:p>
            <a:fld id="{6DF992D5-8767-2943-A17C-D89AED3002D8}"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D752EFDC-9755-FE4C-8607-EF8431DC06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0A9AE3D-46FA-E844-A220-E8C070D04A7E}"/>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31190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8E3ED54-5FC0-7D4D-84F3-089110814E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8740DB2-E690-D740-A877-9E0A6DA36B7F}"/>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18169CBE-48CB-7B44-8992-C9DF9EDC5C7A}"/>
              </a:ext>
            </a:extLst>
          </p:cNvPr>
          <p:cNvSpPr>
            <a:spLocks noGrp="1"/>
          </p:cNvSpPr>
          <p:nvPr>
            <p:ph type="dt" sz="half" idx="10"/>
          </p:nvPr>
        </p:nvSpPr>
        <p:spPr/>
        <p:txBody>
          <a:bodyPr/>
          <a:lstStyle/>
          <a:p>
            <a:fld id="{21842E3C-AE33-474C-B4B9-328B06C1B796}"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7086C33D-2B65-2B40-BFA4-AAAEF6EFA2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EF9DA8C-28F5-7F40-B9C7-75B1AE44859C}"/>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77047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0300A1-1D35-8C42-859A-A28A51F618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C1947C9-B26A-BC4F-8B51-90875C360004}"/>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AA52264E-CD20-2845-BCB1-12FE6FD3E511}"/>
              </a:ext>
            </a:extLst>
          </p:cNvPr>
          <p:cNvSpPr>
            <a:spLocks noGrp="1"/>
          </p:cNvSpPr>
          <p:nvPr>
            <p:ph type="dt" sz="half" idx="10"/>
          </p:nvPr>
        </p:nvSpPr>
        <p:spPr/>
        <p:txBody>
          <a:bodyPr/>
          <a:lstStyle/>
          <a:p>
            <a:fld id="{1197AB25-156A-E443-85BB-02A33DFC6D7F}"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00763808-3E5A-7F40-9FD5-3A1F630888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EC3C6D6-EA8F-4B4E-80C3-1F32A9EF8C3E}"/>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20969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370EF0-6202-4143-8E31-2CF705D932D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2AFB243-8950-8048-A3D8-79FDCFB3A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F727C7F5-A257-1B40-A9B7-C795E4FF89EF}"/>
              </a:ext>
            </a:extLst>
          </p:cNvPr>
          <p:cNvSpPr>
            <a:spLocks noGrp="1"/>
          </p:cNvSpPr>
          <p:nvPr>
            <p:ph type="dt" sz="half" idx="10"/>
          </p:nvPr>
        </p:nvSpPr>
        <p:spPr/>
        <p:txBody>
          <a:bodyPr/>
          <a:lstStyle/>
          <a:p>
            <a:fld id="{8C15198D-0F13-C744-B5A1-11837F14C1F7}"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77BBC43C-CC3F-E241-B8B6-1614FFC1EF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6C4E189-7DAF-394A-B818-EA33607A2D5D}"/>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330776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8B7363-78DB-5943-9C53-B173C4C01DD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052787D-B698-E946-8D8D-FB918E6C3F8F}"/>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F0CC0103-39A9-004E-B434-6DD0F82D8053}"/>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963B7870-8EF3-8346-9EBD-09E780D6EAC0}"/>
              </a:ext>
            </a:extLst>
          </p:cNvPr>
          <p:cNvSpPr>
            <a:spLocks noGrp="1"/>
          </p:cNvSpPr>
          <p:nvPr>
            <p:ph type="dt" sz="half" idx="10"/>
          </p:nvPr>
        </p:nvSpPr>
        <p:spPr/>
        <p:txBody>
          <a:bodyPr/>
          <a:lstStyle/>
          <a:p>
            <a:fld id="{5176A430-F920-434F-8E9C-07CE684858EE}" type="datetime1">
              <a:rPr lang="ru-RU" smtClean="0"/>
              <a:t>13.12.2024</a:t>
            </a:fld>
            <a:endParaRPr lang="ru-RU"/>
          </a:p>
        </p:txBody>
      </p:sp>
      <p:sp>
        <p:nvSpPr>
          <p:cNvPr id="6" name="Нижний колонтитул 5">
            <a:extLst>
              <a:ext uri="{FF2B5EF4-FFF2-40B4-BE49-F238E27FC236}">
                <a16:creationId xmlns:a16="http://schemas.microsoft.com/office/drawing/2014/main" xmlns="" id="{3C9061F7-EC7E-6149-881D-D43B08FB4A7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3A0BBE6-EC62-B440-965F-081B9DCE971D}"/>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0067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CEF19D-B2C8-AF4C-B869-8CA32DBEF33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758503CE-FE17-304D-AEA1-43B006C65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3827EDFD-8608-5842-AD25-846E74B2457F}"/>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xmlns="" id="{CB267EFC-483F-8A48-859A-323C254A6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xmlns="" id="{6C81315A-F32B-1F42-8775-FC9CBF41057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xmlns="" id="{A7E090DE-4F2A-994F-A7D5-941C1F6164A2}"/>
              </a:ext>
            </a:extLst>
          </p:cNvPr>
          <p:cNvSpPr>
            <a:spLocks noGrp="1"/>
          </p:cNvSpPr>
          <p:nvPr>
            <p:ph type="dt" sz="half" idx="10"/>
          </p:nvPr>
        </p:nvSpPr>
        <p:spPr/>
        <p:txBody>
          <a:bodyPr/>
          <a:lstStyle/>
          <a:p>
            <a:fld id="{95EECB18-8A68-C24F-8F11-0E1135F21E5B}" type="datetime1">
              <a:rPr lang="ru-RU" smtClean="0"/>
              <a:t>13.12.2024</a:t>
            </a:fld>
            <a:endParaRPr lang="ru-RU"/>
          </a:p>
        </p:txBody>
      </p:sp>
      <p:sp>
        <p:nvSpPr>
          <p:cNvPr id="8" name="Нижний колонтитул 7">
            <a:extLst>
              <a:ext uri="{FF2B5EF4-FFF2-40B4-BE49-F238E27FC236}">
                <a16:creationId xmlns:a16="http://schemas.microsoft.com/office/drawing/2014/main" xmlns="" id="{D4DB9DA8-9B5A-F840-9A5F-18610673B81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E408934-6451-8440-AC5D-2559EC03CC73}"/>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250679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92D748-131D-0140-9953-0AFFECC12FA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EC22E54-1377-8543-9B16-ED0D858F5F2C}"/>
              </a:ext>
            </a:extLst>
          </p:cNvPr>
          <p:cNvSpPr>
            <a:spLocks noGrp="1"/>
          </p:cNvSpPr>
          <p:nvPr>
            <p:ph type="dt" sz="half" idx="10"/>
          </p:nvPr>
        </p:nvSpPr>
        <p:spPr/>
        <p:txBody>
          <a:bodyPr/>
          <a:lstStyle/>
          <a:p>
            <a:fld id="{53B774F4-73A1-D044-B035-92F4025D6DCF}" type="datetime1">
              <a:rPr lang="ru-RU" smtClean="0"/>
              <a:t>13.12.2024</a:t>
            </a:fld>
            <a:endParaRPr lang="ru-RU"/>
          </a:p>
        </p:txBody>
      </p:sp>
      <p:sp>
        <p:nvSpPr>
          <p:cNvPr id="4" name="Нижний колонтитул 3">
            <a:extLst>
              <a:ext uri="{FF2B5EF4-FFF2-40B4-BE49-F238E27FC236}">
                <a16:creationId xmlns:a16="http://schemas.microsoft.com/office/drawing/2014/main" xmlns="" id="{B6A09AC9-A335-0143-83C5-5EE20B7E77D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E14748F-78B5-0948-8557-36344CAD3501}"/>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3217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7D07D1B-099D-C34D-AB04-FEC97E06E31C}"/>
              </a:ext>
            </a:extLst>
          </p:cNvPr>
          <p:cNvSpPr>
            <a:spLocks noGrp="1"/>
          </p:cNvSpPr>
          <p:nvPr>
            <p:ph type="dt" sz="half" idx="10"/>
          </p:nvPr>
        </p:nvSpPr>
        <p:spPr/>
        <p:txBody>
          <a:bodyPr/>
          <a:lstStyle/>
          <a:p>
            <a:fld id="{F124F626-43BF-424E-8CB4-3C6B843A7239}" type="datetime1">
              <a:rPr lang="ru-RU" smtClean="0"/>
              <a:t>13.12.2024</a:t>
            </a:fld>
            <a:endParaRPr lang="ru-RU"/>
          </a:p>
        </p:txBody>
      </p:sp>
      <p:sp>
        <p:nvSpPr>
          <p:cNvPr id="3" name="Нижний колонтитул 2">
            <a:extLst>
              <a:ext uri="{FF2B5EF4-FFF2-40B4-BE49-F238E27FC236}">
                <a16:creationId xmlns:a16="http://schemas.microsoft.com/office/drawing/2014/main" xmlns="" id="{2C9AAC1F-8A3F-C747-B2AF-7721883B37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C8F021DE-7BFC-DC49-89CB-55D83F7E2347}"/>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201300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C5D49F-70D6-F940-A819-53D95CB9043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2FF57F8-439D-C346-815A-F1E8BC6BC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xmlns="" id="{079A5A21-9229-3D4A-BB7A-DE6BC1CD2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FC7D31A8-6EC8-D44D-A7F2-7670FB0420B0}"/>
              </a:ext>
            </a:extLst>
          </p:cNvPr>
          <p:cNvSpPr>
            <a:spLocks noGrp="1"/>
          </p:cNvSpPr>
          <p:nvPr>
            <p:ph type="dt" sz="half" idx="10"/>
          </p:nvPr>
        </p:nvSpPr>
        <p:spPr/>
        <p:txBody>
          <a:bodyPr/>
          <a:lstStyle/>
          <a:p>
            <a:fld id="{61F6A151-4DE9-FE47-ABF5-D229C5FA9961}" type="datetime1">
              <a:rPr lang="ru-RU" smtClean="0"/>
              <a:t>13.12.2024</a:t>
            </a:fld>
            <a:endParaRPr lang="ru-RU"/>
          </a:p>
        </p:txBody>
      </p:sp>
      <p:sp>
        <p:nvSpPr>
          <p:cNvPr id="6" name="Нижний колонтитул 5">
            <a:extLst>
              <a:ext uri="{FF2B5EF4-FFF2-40B4-BE49-F238E27FC236}">
                <a16:creationId xmlns:a16="http://schemas.microsoft.com/office/drawing/2014/main" xmlns="" id="{5A2C332D-04AF-8241-9C7F-DE7D8833BF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F163EEC-85BB-3B4A-8C30-ACB25BD72292}"/>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13896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4B126B-F2D0-3242-82A8-C77BEECD7B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CA070E5-8231-2343-9FDC-5912A25AC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F3AAC126-98AF-954C-AAE5-BC0DB5C32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6A595901-2256-0B42-A3AD-E9E705709A03}"/>
              </a:ext>
            </a:extLst>
          </p:cNvPr>
          <p:cNvSpPr>
            <a:spLocks noGrp="1"/>
          </p:cNvSpPr>
          <p:nvPr>
            <p:ph type="dt" sz="half" idx="10"/>
          </p:nvPr>
        </p:nvSpPr>
        <p:spPr/>
        <p:txBody>
          <a:bodyPr/>
          <a:lstStyle/>
          <a:p>
            <a:fld id="{46F206EE-D8E2-704B-948B-9ACBA730C985}" type="datetime1">
              <a:rPr lang="ru-RU" smtClean="0"/>
              <a:t>13.12.2024</a:t>
            </a:fld>
            <a:endParaRPr lang="ru-RU"/>
          </a:p>
        </p:txBody>
      </p:sp>
      <p:sp>
        <p:nvSpPr>
          <p:cNvPr id="6" name="Нижний колонтитул 5">
            <a:extLst>
              <a:ext uri="{FF2B5EF4-FFF2-40B4-BE49-F238E27FC236}">
                <a16:creationId xmlns:a16="http://schemas.microsoft.com/office/drawing/2014/main" xmlns="" id="{31C697C2-7B6E-F049-91C9-47A2F7A041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1DF75B7-32FC-394F-A435-A9DBC6BE9613}"/>
              </a:ext>
            </a:extLst>
          </p:cNvPr>
          <p:cNvSpPr>
            <a:spLocks noGrp="1"/>
          </p:cNvSpPr>
          <p:nvPr>
            <p:ph type="sldNum" sz="quarter" idx="12"/>
          </p:nvPr>
        </p:nvSpPr>
        <p:spPr/>
        <p:txBody>
          <a:bodyPr/>
          <a:lstStyle/>
          <a:p>
            <a:fld id="{1B3261D6-CC2A-9E49-88E2-AEC025041568}" type="slidenum">
              <a:rPr lang="ru-RU" smtClean="0"/>
              <a:t>‹#›</a:t>
            </a:fld>
            <a:endParaRPr lang="ru-RU"/>
          </a:p>
        </p:txBody>
      </p:sp>
    </p:spTree>
    <p:extLst>
      <p:ext uri="{BB962C8B-B14F-4D97-AF65-F5344CB8AC3E}">
        <p14:creationId xmlns:p14="http://schemas.microsoft.com/office/powerpoint/2010/main" val="41826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CD75B-317A-8249-BFF3-6D4A96A8F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5E4A172-8A35-4A40-BB6E-D3EDE902D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593283DD-5B3F-4B46-8AF1-26F6601A2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39339-F8D6-C749-A506-E1F5778CB8E1}" type="datetime1">
              <a:rPr lang="ru-RU" smtClean="0"/>
              <a:t>13.12.2024</a:t>
            </a:fld>
            <a:endParaRPr lang="ru-RU"/>
          </a:p>
        </p:txBody>
      </p:sp>
      <p:sp>
        <p:nvSpPr>
          <p:cNvPr id="5" name="Нижний колонтитул 4">
            <a:extLst>
              <a:ext uri="{FF2B5EF4-FFF2-40B4-BE49-F238E27FC236}">
                <a16:creationId xmlns:a16="http://schemas.microsoft.com/office/drawing/2014/main" xmlns="" id="{B29E0D5F-9FF1-E24E-9A6D-8D514AF3A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A44ACE81-4C3B-8945-83F9-D2962B910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261D6-CC2A-9E49-88E2-AEC025041568}" type="slidenum">
              <a:rPr lang="ru-RU" smtClean="0"/>
              <a:t>‹#›</a:t>
            </a:fld>
            <a:endParaRPr lang="ru-RU"/>
          </a:p>
        </p:txBody>
      </p:sp>
    </p:spTree>
    <p:extLst>
      <p:ext uri="{BB962C8B-B14F-4D97-AF65-F5344CB8AC3E}">
        <p14:creationId xmlns:p14="http://schemas.microsoft.com/office/powerpoint/2010/main" val="141166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72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Times New Roman" panose="02020603050405020304" pitchFamily="18" charset="0"/>
                <a:cs typeface="Times New Roman" panose="02020603050405020304" pitchFamily="18" charset="0"/>
              </a:rPr>
              <a:t>Данные </a:t>
            </a:r>
            <a:r>
              <a:rPr lang="ru-RU" sz="4000" b="1" dirty="0" err="1">
                <a:latin typeface="Times New Roman" panose="02020603050405020304" pitchFamily="18" charset="0"/>
                <a:cs typeface="Times New Roman" panose="02020603050405020304" pitchFamily="18" charset="0"/>
              </a:rPr>
              <a:t>Росреестра</a:t>
            </a:r>
            <a:r>
              <a:rPr lang="ru-RU" sz="4000" b="1" dirty="0">
                <a:latin typeface="Times New Roman" panose="02020603050405020304" pitchFamily="18" charset="0"/>
                <a:cs typeface="Times New Roman" panose="02020603050405020304" pitchFamily="18" charset="0"/>
              </a:rPr>
              <a:t> по Нижегородской </a:t>
            </a:r>
            <a:r>
              <a:rPr lang="ru-RU" sz="4000" b="1" dirty="0" err="1">
                <a:latin typeface="Times New Roman" panose="02020603050405020304" pitchFamily="18" charset="0"/>
                <a:cs typeface="Times New Roman" panose="02020603050405020304" pitchFamily="18" charset="0"/>
              </a:rPr>
              <a:t>обл</a:t>
            </a:r>
            <a:endParaRPr lang="ru-RU" sz="4000" dirty="0"/>
          </a:p>
        </p:txBody>
      </p:sp>
      <p:pic>
        <p:nvPicPr>
          <p:cNvPr id="14" name="Рисунок 13">
            <a:extLst>
              <a:ext uri="{FF2B5EF4-FFF2-40B4-BE49-F238E27FC236}">
                <a16:creationId xmlns:a16="http://schemas.microsoft.com/office/drawing/2014/main" xmlns="" id="{C906D04C-04B8-6A41-818F-DEB879D95B02}"/>
              </a:ext>
            </a:extLst>
          </p:cNvPr>
          <p:cNvPicPr>
            <a:picLocks noChangeAspect="1"/>
          </p:cNvPicPr>
          <p:nvPr/>
        </p:nvPicPr>
        <p:blipFill rotWithShape="1">
          <a:blip r:embed="rId3">
            <a:extLst>
              <a:ext uri="{28A0092B-C50C-407E-A947-70E740481C1C}">
                <a14:useLocalDpi xmlns:a14="http://schemas.microsoft.com/office/drawing/2010/main" val="0"/>
              </a:ext>
            </a:extLst>
          </a:blip>
          <a:srcRect l="8239" t="29092" r="25097" b="19134"/>
          <a:stretch/>
        </p:blipFill>
        <p:spPr>
          <a:xfrm>
            <a:off x="968828" y="1647579"/>
            <a:ext cx="9813966" cy="4287413"/>
          </a:xfrm>
          <a:prstGeom prst="rect">
            <a:avLst/>
          </a:prstGeom>
        </p:spPr>
      </p:pic>
    </p:spTree>
    <p:extLst>
      <p:ext uri="{BB962C8B-B14F-4D97-AF65-F5344CB8AC3E}">
        <p14:creationId xmlns:p14="http://schemas.microsoft.com/office/powerpoint/2010/main" val="203672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marL="342900" indent="-342900" algn="just">
              <a:buFont typeface="Arial" panose="020B0604020202020204" pitchFamily="34" charset="0"/>
              <a:buChar char="•"/>
            </a:pPr>
            <a:r>
              <a:rPr lang="ru-RU" sz="2800" dirty="0">
                <a:cs typeface="Times New Roman" panose="02020603050405020304" pitchFamily="18" charset="0"/>
              </a:rPr>
              <a:t>с 1 января года, следующего за годом вступления в силу акта об утверждении результатов определения кадастровой стоимости</a:t>
            </a:r>
          </a:p>
          <a:p>
            <a:pPr marL="342900" indent="-342900" algn="just">
              <a:buFont typeface="Arial" panose="020B0604020202020204" pitchFamily="34" charset="0"/>
              <a:buChar char="•"/>
            </a:pPr>
            <a:r>
              <a:rPr lang="ru-RU" sz="2800" dirty="0">
                <a:cs typeface="Times New Roman" panose="02020603050405020304" pitchFamily="18" charset="0"/>
              </a:rPr>
              <a:t>с 1 января года, следующего за годом вступления в силу акта о внесении изменений в акт об утверждении результатов определения кадастровой стоимости, </a:t>
            </a:r>
            <a:r>
              <a:rPr lang="ru-RU" sz="2800" b="1" dirty="0">
                <a:cs typeface="Times New Roman" panose="02020603050405020304" pitchFamily="18" charset="0"/>
              </a:rPr>
              <a:t>изменяющий кадастровую стоимость объекта недвижимости в сторону увеличения</a:t>
            </a:r>
          </a:p>
          <a:p>
            <a:pPr algn="just"/>
            <a:endParaRPr lang="ru-RU" dirty="0"/>
          </a:p>
        </p:txBody>
      </p:sp>
    </p:spTree>
    <p:extLst>
      <p:ext uri="{BB962C8B-B14F-4D97-AF65-F5344CB8AC3E}">
        <p14:creationId xmlns:p14="http://schemas.microsoft.com/office/powerpoint/2010/main" val="81347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10156371" cy="3837214"/>
          </a:xfrm>
        </p:spPr>
        <p:txBody>
          <a:bodyPr>
            <a:normAutofit lnSpcReduction="10000"/>
          </a:bodyPr>
          <a:lstStyle/>
          <a:p>
            <a:pPr marL="342900" indent="-342900" algn="just">
              <a:buFont typeface="Arial" panose="020B0604020202020204" pitchFamily="34" charset="0"/>
              <a:buChar char="•"/>
            </a:pPr>
            <a:r>
              <a:rPr lang="ru-RU" dirty="0">
                <a:cs typeface="Times New Roman" panose="02020603050405020304" pitchFamily="18" charset="0"/>
              </a:rPr>
              <a:t>со дня начала применения сведений о кадастровой стоимости, изменяемых вследствие:</a:t>
            </a:r>
          </a:p>
          <a:p>
            <a:pPr marL="800100" lvl="1" indent="-342900" algn="just">
              <a:buFont typeface="Arial" panose="020B0604020202020204" pitchFamily="34" charset="0"/>
              <a:buChar char="•"/>
            </a:pPr>
            <a:r>
              <a:rPr lang="ru-RU" dirty="0">
                <a:cs typeface="Times New Roman" panose="02020603050405020304" pitchFamily="18" charset="0"/>
              </a:rPr>
              <a:t>исправления технической ошибки</a:t>
            </a:r>
          </a:p>
          <a:p>
            <a:pPr marL="800100" lvl="1" indent="-342900" algn="just">
              <a:buFont typeface="Arial" panose="020B0604020202020204" pitchFamily="34" charset="0"/>
              <a:buChar char="•"/>
            </a:pPr>
            <a:r>
              <a:rPr lang="ru-RU" dirty="0">
                <a:cs typeface="Times New Roman" panose="02020603050405020304" pitchFamily="18" charset="0"/>
              </a:rPr>
              <a:t>внесения изменений в акт об утверждении результатов определения кадастровой стоимости, изменяющий кадастровую стоимость объекта недвижимости в сторону уменьшения</a:t>
            </a:r>
          </a:p>
          <a:p>
            <a:pPr marL="342900" indent="-342900" algn="just">
              <a:buFont typeface="Arial" panose="020B0604020202020204" pitchFamily="34" charset="0"/>
              <a:buChar char="•"/>
            </a:pPr>
            <a:r>
              <a:rPr lang="ru-RU" dirty="0">
                <a:cs typeface="Times New Roman" panose="02020603050405020304" pitchFamily="18" charset="0"/>
              </a:rPr>
              <a:t>со дня внесения в ЕГРН сведений об объекте недвижимости, повлекших за собой изменение его кадастровой стоимости</a:t>
            </a:r>
          </a:p>
          <a:p>
            <a:pPr marL="342900" indent="-342900" algn="just">
              <a:buFont typeface="Arial" panose="020B0604020202020204" pitchFamily="34" charset="0"/>
              <a:buChar char="•"/>
            </a:pPr>
            <a:r>
              <a:rPr lang="ru-RU" dirty="0">
                <a:cs typeface="Times New Roman" panose="02020603050405020304" pitchFamily="18" charset="0"/>
              </a:rPr>
              <a:t>для вновь учтенных объектов со дня внесения в ЕГРН сведений о кадастровой стоимости объекта недвижимости в связи с исправлением ошибки, допущенной при определении кадастровой стоимости, в сторону ее увеличения</a:t>
            </a:r>
          </a:p>
          <a:p>
            <a:pPr algn="just"/>
            <a:endParaRPr lang="ru-RU" dirty="0"/>
          </a:p>
        </p:txBody>
      </p:sp>
    </p:spTree>
    <p:extLst>
      <p:ext uri="{BB962C8B-B14F-4D97-AF65-F5344CB8AC3E}">
        <p14:creationId xmlns:p14="http://schemas.microsoft.com/office/powerpoint/2010/main" val="297182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Применение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1420586"/>
            <a:ext cx="10156371" cy="3837214"/>
          </a:xfrm>
        </p:spPr>
        <p:txBody>
          <a:bodyPr>
            <a:normAutofit fontScale="92500" lnSpcReduction="10000"/>
          </a:bodyPr>
          <a:lstStyle/>
          <a:p>
            <a:pPr marL="342900" indent="-342900" algn="just">
              <a:buFont typeface="Arial" panose="020B0604020202020204" pitchFamily="34" charset="0"/>
              <a:buChar char="•"/>
            </a:pPr>
            <a:r>
              <a:rPr lang="ru-RU" sz="2200" dirty="0">
                <a:cs typeface="Times New Roman" panose="02020603050405020304" pitchFamily="18" charset="0"/>
              </a:rPr>
              <a:t>с 1 января года, в котором в бюджетное учреждение подано заявление об </a:t>
            </a:r>
            <a:r>
              <a:rPr lang="ru-RU" sz="2200" b="1" dirty="0">
                <a:cs typeface="Times New Roman" panose="02020603050405020304" pitchFamily="18" charset="0"/>
              </a:rPr>
              <a:t>установлении кадастровой стоимости </a:t>
            </a:r>
            <a:r>
              <a:rPr lang="ru-RU" sz="2200" dirty="0">
                <a:cs typeface="Times New Roman" panose="02020603050405020304" pitchFamily="18" charset="0"/>
              </a:rPr>
              <a:t>объекта недвижимости </a:t>
            </a:r>
            <a:r>
              <a:rPr lang="ru-RU" sz="2200" b="1" dirty="0">
                <a:cs typeface="Times New Roman" panose="02020603050405020304" pitchFamily="18" charset="0"/>
              </a:rPr>
              <a:t>в размере его рыночной стоимости</a:t>
            </a:r>
            <a:r>
              <a:rPr lang="ru-RU" sz="2200" dirty="0">
                <a:cs typeface="Times New Roman" panose="02020603050405020304" pitchFamily="18" charset="0"/>
              </a:rPr>
              <a:t>, на основании которого принято решение об установлении кадастровой стоимости объекта недвижимости в размере его рыночной стоимости, но не ранее даты постановки объекта недвижимости на государственный кадастровый учет и не ранее даты начала применения сведений об изменяемой кадастровой стоимости</a:t>
            </a:r>
          </a:p>
          <a:p>
            <a:pPr marL="342900" indent="-342900" algn="just">
              <a:buFont typeface="Arial" panose="020B0604020202020204" pitchFamily="34" charset="0"/>
              <a:buChar char="•"/>
            </a:pPr>
            <a:r>
              <a:rPr lang="ru-RU" sz="2200" dirty="0">
                <a:cs typeface="Times New Roman" panose="02020603050405020304" pitchFamily="18" charset="0"/>
              </a:rPr>
              <a:t>в отношении объектов поставленных на учет с 1 января года проведения кадастровой оценки до даты начала применения кадастровой стоимости </a:t>
            </a:r>
            <a:r>
              <a:rPr lang="ru-RU" sz="2200" b="1" dirty="0">
                <a:cs typeface="Times New Roman" panose="02020603050405020304" pitchFamily="18" charset="0"/>
              </a:rPr>
              <a:t>с 1 января года, следующего за годом вступления </a:t>
            </a:r>
            <a:r>
              <a:rPr lang="ru-RU" sz="2200" dirty="0">
                <a:cs typeface="Times New Roman" panose="02020603050405020304" pitchFamily="18" charset="0"/>
              </a:rPr>
              <a:t>в силу акта об утверждении результатов определения кадастровой стоимости, полученных по итогам проведения государственной кадастровой оценки</a:t>
            </a:r>
          </a:p>
          <a:p>
            <a:pPr marL="342900" indent="-342900" algn="just">
              <a:buFont typeface="Arial" panose="020B0604020202020204" pitchFamily="34" charset="0"/>
              <a:buChar char="•"/>
            </a:pPr>
            <a:r>
              <a:rPr lang="ru-RU" sz="2200" dirty="0">
                <a:cs typeface="Times New Roman" panose="02020603050405020304" pitchFamily="18" charset="0"/>
              </a:rPr>
              <a:t>с 1 января года, по состоянию на который рассчитан соответствующий индекс рынка недвижимости</a:t>
            </a:r>
          </a:p>
          <a:p>
            <a:pPr algn="just"/>
            <a:endParaRPr lang="ru-RU" dirty="0"/>
          </a:p>
        </p:txBody>
      </p:sp>
    </p:spTree>
    <p:extLst>
      <p:ext uri="{BB962C8B-B14F-4D97-AF65-F5344CB8AC3E}">
        <p14:creationId xmlns:p14="http://schemas.microsoft.com/office/powerpoint/2010/main" val="352140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Индексы рынка недвижимости</a:t>
            </a:r>
            <a:endParaRPr lang="ru-RU" sz="4000" dirty="0">
              <a:latin typeface="+mn-lt"/>
            </a:endParaRPr>
          </a:p>
        </p:txBody>
      </p:sp>
      <p:sp>
        <p:nvSpPr>
          <p:cNvPr id="4" name="Подзаголовок 3"/>
          <p:cNvSpPr>
            <a:spLocks noGrp="1"/>
          </p:cNvSpPr>
          <p:nvPr>
            <p:ph type="subTitle" idx="1"/>
          </p:nvPr>
        </p:nvSpPr>
        <p:spPr>
          <a:xfrm>
            <a:off x="1045029" y="1420586"/>
            <a:ext cx="10613571" cy="3837214"/>
          </a:xfrm>
        </p:spPr>
        <p:txBody>
          <a:bodyPr>
            <a:normAutofit fontScale="92500" lnSpcReduction="10000"/>
          </a:bodyPr>
          <a:lstStyle/>
          <a:p>
            <a:pPr marL="342900" indent="-342900" algn="just">
              <a:buFont typeface="Arial" panose="020B0604020202020204" pitchFamily="34" charset="0"/>
              <a:buChar char="•"/>
            </a:pPr>
            <a:r>
              <a:rPr lang="ru-RU" dirty="0">
                <a:cs typeface="Times New Roman" panose="02020603050405020304" pitchFamily="18" charset="0"/>
              </a:rPr>
              <a:t>Индексы рынка недвижимости рассчитываются публично-правовой компанией ежегодно по состоянию на 1 января и размещаются органом регистрации прав в </a:t>
            </a:r>
            <a:r>
              <a:rPr lang="ru-RU" b="1" dirty="0">
                <a:cs typeface="Times New Roman" panose="02020603050405020304" pitchFamily="18" charset="0"/>
              </a:rPr>
              <a:t>фонде данных государственной кадастровой оценки</a:t>
            </a:r>
          </a:p>
          <a:p>
            <a:pPr marL="342900" indent="-342900" algn="just">
              <a:buFont typeface="Arial" panose="020B0604020202020204" pitchFamily="34" charset="0"/>
              <a:buChar char="•"/>
            </a:pPr>
            <a:r>
              <a:rPr lang="ru-RU" dirty="0">
                <a:cs typeface="Times New Roman" panose="02020603050405020304" pitchFamily="18" charset="0"/>
              </a:rPr>
              <a:t>В случае изменения величины индекса рынка недвижимости в сторону </a:t>
            </a:r>
            <a:r>
              <a:rPr lang="ru-RU" b="1" dirty="0">
                <a:cs typeface="Times New Roman" panose="02020603050405020304" pitchFamily="18" charset="0"/>
              </a:rPr>
              <a:t>уменьшения более чем на 30% </a:t>
            </a:r>
            <a:r>
              <a:rPr lang="ru-RU" dirty="0">
                <a:cs typeface="Times New Roman" panose="02020603050405020304" pitchFamily="18" charset="0"/>
              </a:rPr>
              <a:t>по сравнению с величиной индекса рынка недвижимости года, следующего за годом проведения последней государственной кадастровой оценки, включающей объекты недвижимости соответствующих видов, категорий земель, назначений зданий и помещений, публично-правовой компанией изменяется актуальная кадастровая стоимость объектов недвижимости, характеризующихся соответствующим индексом рынка недвижимости, за исключением случаев, если такая стоимость установлена в размере рыночной, путем ее умножения на индекс рынка недвижимости</a:t>
            </a:r>
          </a:p>
          <a:p>
            <a:pPr algn="just"/>
            <a:endParaRPr lang="ru-RU" dirty="0"/>
          </a:p>
        </p:txBody>
      </p:sp>
    </p:spTree>
    <p:extLst>
      <p:ext uri="{BB962C8B-B14F-4D97-AF65-F5344CB8AC3E}">
        <p14:creationId xmlns:p14="http://schemas.microsoft.com/office/powerpoint/2010/main" val="241273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89857" y="632506"/>
            <a:ext cx="10978243" cy="788080"/>
          </a:xfrm>
        </p:spPr>
        <p:txBody>
          <a:bodyPr/>
          <a:lstStyle/>
          <a:p>
            <a:r>
              <a:rPr lang="ru-RU" sz="4000" b="1" dirty="0">
                <a:latin typeface="+mn-lt"/>
                <a:cs typeface="Times New Roman" panose="02020603050405020304" pitchFamily="18" charset="0"/>
              </a:rPr>
              <a:t>Кадастровая стоимость </a:t>
            </a:r>
            <a:r>
              <a:rPr lang="ru-RU" sz="4000" b="1" dirty="0">
                <a:latin typeface="+mn-lt"/>
                <a:cs typeface="Times New Roman" panose="02020603050405020304" pitchFamily="18" charset="0"/>
                <a:sym typeface="Symbol" pitchFamily="2" charset="2"/>
              </a:rPr>
              <a:t></a:t>
            </a:r>
            <a:r>
              <a:rPr lang="ru-RU" sz="4000" b="1" dirty="0">
                <a:latin typeface="+mn-lt"/>
                <a:cs typeface="Times New Roman" panose="02020603050405020304" pitchFamily="18" charset="0"/>
              </a:rPr>
              <a:t> Рыночная стоимость</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algn="just"/>
            <a:r>
              <a:rPr lang="ru-RU" dirty="0">
                <a:cs typeface="Times New Roman" panose="02020603050405020304" pitchFamily="18" charset="0"/>
              </a:rPr>
              <a:t>Государственная кадастровая оценка - </a:t>
            </a:r>
            <a:r>
              <a:rPr lang="ru-RU" b="1" dirty="0">
                <a:cs typeface="Times New Roman" panose="02020603050405020304" pitchFamily="18" charset="0"/>
              </a:rPr>
              <a:t>совокупность установленных ФЗ-237  процедур</a:t>
            </a:r>
            <a:r>
              <a:rPr lang="ru-RU" dirty="0">
                <a:cs typeface="Times New Roman" panose="02020603050405020304" pitchFamily="18" charset="0"/>
              </a:rPr>
              <a:t>, направленных на определение кадастровой стоимости и осуществляемых в порядке, установленном законом</a:t>
            </a:r>
          </a:p>
          <a:p>
            <a:pPr algn="just"/>
            <a:r>
              <a:rPr lang="ru-RU" b="1" dirty="0">
                <a:cs typeface="Times New Roman" panose="02020603050405020304" pitchFamily="18" charset="0"/>
              </a:rPr>
              <a:t>Кадастровая стоимость </a:t>
            </a:r>
            <a:r>
              <a:rPr lang="ru-RU" dirty="0">
                <a:cs typeface="Times New Roman" panose="02020603050405020304" pitchFamily="18" charset="0"/>
              </a:rPr>
              <a:t>объекта недвижимости - полученный на определенную дату результат оценки объекта недвижимости, определяемый на основе </a:t>
            </a:r>
            <a:r>
              <a:rPr lang="ru-RU" dirty="0" err="1">
                <a:cs typeface="Times New Roman" panose="02020603050405020304" pitchFamily="18" charset="0"/>
              </a:rPr>
              <a:t>ценообразующих</a:t>
            </a:r>
            <a:r>
              <a:rPr lang="ru-RU" dirty="0">
                <a:cs typeface="Times New Roman" panose="02020603050405020304" pitchFamily="18" charset="0"/>
              </a:rPr>
              <a:t> факторов в соответствии с ФЗ-237 и методическими указаниями о государственной кадастровой оценке</a:t>
            </a:r>
          </a:p>
          <a:p>
            <a:pPr algn="just"/>
            <a:endParaRPr lang="ru-RU" dirty="0"/>
          </a:p>
        </p:txBody>
      </p:sp>
    </p:spTree>
    <p:extLst>
      <p:ext uri="{BB962C8B-B14F-4D97-AF65-F5344CB8AC3E}">
        <p14:creationId xmlns:p14="http://schemas.microsoft.com/office/powerpoint/2010/main" val="223747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89857" y="632506"/>
            <a:ext cx="10978243" cy="788080"/>
          </a:xfrm>
        </p:spPr>
        <p:txBody>
          <a:bodyPr/>
          <a:lstStyle/>
          <a:p>
            <a:r>
              <a:rPr lang="ru-RU" sz="4000" b="1" dirty="0">
                <a:latin typeface="+mn-lt"/>
                <a:cs typeface="Times New Roman" panose="02020603050405020304" pitchFamily="18" charset="0"/>
              </a:rPr>
              <a:t>Кадастровая стоимость </a:t>
            </a:r>
            <a:r>
              <a:rPr lang="ru-RU" sz="4000" b="1" dirty="0">
                <a:latin typeface="+mn-lt"/>
                <a:cs typeface="Times New Roman" panose="02020603050405020304" pitchFamily="18" charset="0"/>
                <a:sym typeface="Symbol" pitchFamily="2" charset="2"/>
              </a:rPr>
              <a:t></a:t>
            </a:r>
            <a:r>
              <a:rPr lang="ru-RU" sz="4000" b="1" dirty="0">
                <a:latin typeface="+mn-lt"/>
                <a:cs typeface="Times New Roman" panose="02020603050405020304" pitchFamily="18" charset="0"/>
              </a:rPr>
              <a:t> Рыночная стоимость</a:t>
            </a:r>
            <a:endParaRPr lang="ru-RU" sz="4000" dirty="0">
              <a:latin typeface="+mn-lt"/>
            </a:endParaRPr>
          </a:p>
        </p:txBody>
      </p:sp>
      <p:sp>
        <p:nvSpPr>
          <p:cNvPr id="4" name="Подзаголовок 3"/>
          <p:cNvSpPr>
            <a:spLocks noGrp="1"/>
          </p:cNvSpPr>
          <p:nvPr>
            <p:ph type="subTitle" idx="1"/>
          </p:nvPr>
        </p:nvSpPr>
        <p:spPr>
          <a:xfrm>
            <a:off x="1045029" y="1420586"/>
            <a:ext cx="10205357" cy="3837214"/>
          </a:xfrm>
        </p:spPr>
        <p:txBody>
          <a:bodyPr/>
          <a:lstStyle/>
          <a:p>
            <a:pPr marL="446088" indent="-434975" algn="just"/>
            <a:r>
              <a:rPr lang="ru-RU" sz="1800" b="1" dirty="0">
                <a:solidFill>
                  <a:srgbClr val="000000"/>
                </a:solidFill>
                <a:cs typeface="Times New Roman" panose="02020603050405020304" pitchFamily="18" charset="0"/>
              </a:rPr>
              <a:t>Рыночная стоимость объекта оценки (ФЗ-135) </a:t>
            </a:r>
            <a:r>
              <a:rPr lang="ru-RU" sz="1800" dirty="0">
                <a:solidFill>
                  <a:srgbClr val="000000"/>
                </a:solidFill>
                <a:cs typeface="Times New Roman" panose="02020603050405020304" pitchFamily="18" charset="0"/>
              </a:rPr>
              <a:t>- </a:t>
            </a:r>
            <a:r>
              <a:rPr lang="ru-RU" sz="1800" i="1" dirty="0">
                <a:solidFill>
                  <a:srgbClr val="000000"/>
                </a:solidFill>
                <a:cs typeface="Times New Roman" panose="02020603050405020304" pitchFamily="18" charset="0"/>
              </a:rPr>
              <a:t>наиболее вероятная цена</a:t>
            </a:r>
            <a:r>
              <a:rPr lang="ru-RU" sz="1800" dirty="0">
                <a:solidFill>
                  <a:srgbClr val="000000"/>
                </a:solidFill>
                <a:cs typeface="Times New Roman" panose="02020603050405020304" pitchFamily="18" charset="0"/>
              </a:rPr>
              <a:t>, по которой данный объект оценки может быть отчужден на открытом рынке в условиях конкуренции, когда стороны сделки действуют разумно, располагая всей необходимой информацией, а на величине цены сделки не отражаются какие-либо чрезвычайные обстоятельства, то есть когда:</a:t>
            </a:r>
          </a:p>
          <a:p>
            <a:pPr marL="446088" algn="just"/>
            <a:r>
              <a:rPr lang="ru-RU" sz="1800" dirty="0">
                <a:cs typeface="Times New Roman" panose="02020603050405020304" pitchFamily="18" charset="0"/>
              </a:rPr>
              <a:t>одна из сторон сделки не обязана отчуждать объект оценки, а другая сторона не обязана принимать исполнение;</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стороны сделки хорошо осведомлены о предмете сделки и действуют в своих интересах;</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объект оценки представлен на открытом рынке посредством публичной оферты, типичной для аналогичных объектов оценки;</a:t>
            </a:r>
            <a:endParaRPr lang="ru-RU" sz="1800" dirty="0">
              <a:solidFill>
                <a:srgbClr val="828282"/>
              </a:solidFill>
              <a:cs typeface="Times New Roman" panose="02020603050405020304" pitchFamily="18" charset="0"/>
            </a:endParaRPr>
          </a:p>
          <a:p>
            <a:pPr marL="446088" algn="just"/>
            <a:r>
              <a:rPr lang="ru-RU" sz="1800" dirty="0">
                <a:cs typeface="Times New Roman" panose="02020603050405020304" pitchFamily="18" charset="0"/>
              </a:rPr>
              <a:t>цена сделки представляет собой разумное вознаграждение за объект оценки и принуждения к совершению сделки в отношении сторон сделки с чьей-либо стороны не было;</a:t>
            </a:r>
            <a:endParaRPr lang="ru-RU" sz="1800" dirty="0">
              <a:solidFill>
                <a:srgbClr val="000000"/>
              </a:solidFill>
              <a:cs typeface="Times New Roman" panose="02020603050405020304" pitchFamily="18" charset="0"/>
            </a:endParaRPr>
          </a:p>
          <a:p>
            <a:pPr marL="446088" algn="just"/>
            <a:r>
              <a:rPr lang="ru-RU" sz="1800" dirty="0">
                <a:cs typeface="Times New Roman" panose="02020603050405020304" pitchFamily="18" charset="0"/>
              </a:rPr>
              <a:t>платеж за объект оценки выражен в денежной форме.</a:t>
            </a:r>
          </a:p>
        </p:txBody>
      </p:sp>
    </p:spTree>
    <p:extLst>
      <p:ext uri="{BB962C8B-B14F-4D97-AF65-F5344CB8AC3E}">
        <p14:creationId xmlns:p14="http://schemas.microsoft.com/office/powerpoint/2010/main" val="176876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Особенности недвижимости как товара</a:t>
            </a:r>
            <a:endParaRPr lang="ru-RU" sz="4000" dirty="0">
              <a:latin typeface="+mn-lt"/>
            </a:endParaRPr>
          </a:p>
        </p:txBody>
      </p:sp>
      <p:sp>
        <p:nvSpPr>
          <p:cNvPr id="4" name="Подзаголовок 3"/>
          <p:cNvSpPr>
            <a:spLocks noGrp="1"/>
          </p:cNvSpPr>
          <p:nvPr>
            <p:ph type="subTitle" idx="1"/>
          </p:nvPr>
        </p:nvSpPr>
        <p:spPr>
          <a:xfrm>
            <a:off x="1045029" y="1420586"/>
            <a:ext cx="10423071" cy="4359728"/>
          </a:xfrm>
        </p:spPr>
        <p:txBody>
          <a:bodyPr/>
          <a:lstStyle/>
          <a:p>
            <a:pPr marL="342900" indent="-342900" algn="just">
              <a:buFont typeface="Arial" panose="020B0604020202020204" pitchFamily="34" charset="0"/>
              <a:buChar char="•"/>
            </a:pPr>
            <a:r>
              <a:rPr lang="ru-RU" dirty="0">
                <a:cs typeface="Times New Roman" panose="02020603050405020304" pitchFamily="18" charset="0"/>
              </a:rPr>
              <a:t>Отсутствие возможности купить и продать в течение 24 часов</a:t>
            </a:r>
          </a:p>
          <a:p>
            <a:pPr marL="342900" indent="-342900" algn="just">
              <a:buFont typeface="Arial" panose="020B0604020202020204" pitchFamily="34" charset="0"/>
              <a:buChar char="•"/>
            </a:pPr>
            <a:r>
              <a:rPr lang="ru-RU" dirty="0">
                <a:cs typeface="Times New Roman" panose="02020603050405020304" pitchFamily="18" charset="0"/>
              </a:rPr>
              <a:t>Использование недвижимости без снабжения энергетическими ресурсами невозможно</a:t>
            </a:r>
          </a:p>
          <a:p>
            <a:pPr marL="342900" indent="-342900" algn="just">
              <a:buFont typeface="Arial" panose="020B0604020202020204" pitchFamily="34" charset="0"/>
              <a:buChar char="•"/>
            </a:pPr>
            <a:r>
              <a:rPr lang="ru-RU" dirty="0">
                <a:cs typeface="Times New Roman" panose="02020603050405020304" pitchFamily="18" charset="0"/>
              </a:rPr>
              <a:t>Правовой режим недвижимости определяет возможные варианты ее использования</a:t>
            </a:r>
          </a:p>
          <a:p>
            <a:pPr marL="342900" indent="-342900" algn="just">
              <a:buFont typeface="Arial" panose="020B0604020202020204" pitchFamily="34" charset="0"/>
              <a:buChar char="•"/>
            </a:pPr>
            <a:r>
              <a:rPr lang="ru-RU" dirty="0">
                <a:cs typeface="Times New Roman" panose="02020603050405020304" pitchFamily="18" charset="0"/>
              </a:rPr>
              <a:t>Владение недвижимостью всегда связано с расходами – налоговыми и эксплуатационными</a:t>
            </a:r>
          </a:p>
          <a:p>
            <a:pPr marL="342900" indent="-342900" algn="just">
              <a:buFont typeface="Arial" panose="020B0604020202020204" pitchFamily="34" charset="0"/>
              <a:buChar char="•"/>
            </a:pPr>
            <a:r>
              <a:rPr lang="ru-RU" dirty="0">
                <a:cs typeface="Times New Roman" panose="02020603050405020304" pitchFamily="18" charset="0"/>
              </a:rPr>
              <a:t>Колебания цен происходят гораздо более медленнее чем изменений биржевых котировок на ценные бумаги</a:t>
            </a:r>
          </a:p>
          <a:p>
            <a:pPr marL="342900" indent="-342900" algn="just">
              <a:buFont typeface="Arial" panose="020B0604020202020204" pitchFamily="34" charset="0"/>
              <a:buChar char="•"/>
            </a:pPr>
            <a:r>
              <a:rPr lang="ru-RU" dirty="0">
                <a:cs typeface="Times New Roman" panose="02020603050405020304" pitchFamily="18" charset="0"/>
              </a:rPr>
              <a:t>Собственность на недвижимое имущество подлежит государственной регистрации</a:t>
            </a:r>
          </a:p>
          <a:p>
            <a:pPr algn="just"/>
            <a:endParaRPr lang="ru-RU" dirty="0"/>
          </a:p>
        </p:txBody>
      </p:sp>
    </p:spTree>
    <p:extLst>
      <p:ext uri="{BB962C8B-B14F-4D97-AF65-F5344CB8AC3E}">
        <p14:creationId xmlns:p14="http://schemas.microsoft.com/office/powerpoint/2010/main" val="2239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4157" y="371003"/>
            <a:ext cx="10863943" cy="788080"/>
          </a:xfrm>
        </p:spPr>
        <p:txBody>
          <a:bodyPr/>
          <a:lstStyle/>
          <a:p>
            <a:r>
              <a:rPr lang="ru-RU" sz="2400" b="1" dirty="0">
                <a:solidFill>
                  <a:schemeClr val="tx2">
                    <a:lumMod val="75000"/>
                  </a:schemeClr>
                </a:solidFill>
                <a:latin typeface="+mn-lt"/>
                <a:cs typeface="Times New Roman" panose="02020603050405020304" pitchFamily="18" charset="0"/>
              </a:rPr>
              <a:t>Генеральная совокупность рыночной информации о рынке недвижимости</a:t>
            </a:r>
            <a:endParaRPr lang="ru-RU" sz="2400" dirty="0">
              <a:latin typeface="+mn-lt"/>
            </a:endParaRPr>
          </a:p>
        </p:txBody>
      </p:sp>
      <p:pic>
        <p:nvPicPr>
          <p:cNvPr id="6" name="Рисунок 5">
            <a:extLst>
              <a:ext uri="{FF2B5EF4-FFF2-40B4-BE49-F238E27FC236}">
                <a16:creationId xmlns:a16="http://schemas.microsoft.com/office/drawing/2014/main" xmlns="" id="{5B2E55A0-A397-C946-A00D-96B2776A4293}"/>
              </a:ext>
            </a:extLst>
          </p:cNvPr>
          <p:cNvPicPr>
            <a:picLocks noChangeAspect="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24413" t="4200" r="24400" b="4802"/>
          <a:stretch/>
        </p:blipFill>
        <p:spPr>
          <a:xfrm>
            <a:off x="136651" y="2826787"/>
            <a:ext cx="2952328" cy="2952328"/>
          </a:xfrm>
          <a:prstGeom prst="rect">
            <a:avLst/>
          </a:prstGeom>
        </p:spPr>
      </p:pic>
      <p:pic>
        <p:nvPicPr>
          <p:cNvPr id="7" name="Рисунок 6">
            <a:extLst>
              <a:ext uri="{FF2B5EF4-FFF2-40B4-BE49-F238E27FC236}">
                <a16:creationId xmlns:a16="http://schemas.microsoft.com/office/drawing/2014/main" xmlns="" id="{BD972E38-6F7C-294D-97A5-76CD94312EA8}"/>
              </a:ext>
            </a:extLst>
          </p:cNvPr>
          <p:cNvPicPr>
            <a:picLocks noChangeAspect="1"/>
          </p:cNvPicPr>
          <p:nvPr/>
        </p:nvPicPr>
        <p:blipFill>
          <a:blip r:embed="rId4">
            <a:alphaModFix/>
            <a:extLst>
              <a:ext uri="{BEBA8EAE-BF5A-486C-A8C5-ECC9F3942E4B}">
                <a14:imgProps xmlns:a14="http://schemas.microsoft.com/office/drawing/2010/main">
                  <a14:imgLayer>
                    <a14:imgEffect>
                      <a14:colorTemperature colorTemp="7804"/>
                    </a14:imgEffect>
                    <a14:imgEffect>
                      <a14:saturation sat="120000"/>
                    </a14:imgEffect>
                  </a14:imgLayer>
                </a14:imgProps>
              </a:ext>
            </a:extLst>
          </a:blip>
          <a:stretch>
            <a:fillRect/>
          </a:stretch>
        </p:blipFill>
        <p:spPr>
          <a:xfrm>
            <a:off x="3225631" y="1567296"/>
            <a:ext cx="2181225" cy="4165461"/>
          </a:xfrm>
          <a:prstGeom prst="rect">
            <a:avLst/>
          </a:prstGeom>
          <a:gradFill flip="none" rotWithShape="1">
            <a:gsLst>
              <a:gs pos="0">
                <a:srgbClr val="3EADF8">
                  <a:tint val="66000"/>
                  <a:satMod val="160000"/>
                </a:srgbClr>
              </a:gs>
              <a:gs pos="50000">
                <a:srgbClr val="3EADF8">
                  <a:tint val="44500"/>
                  <a:satMod val="160000"/>
                </a:srgbClr>
              </a:gs>
              <a:gs pos="100000">
                <a:srgbClr val="3EADF8">
                  <a:tint val="23500"/>
                  <a:satMod val="160000"/>
                </a:srgbClr>
              </a:gs>
            </a:gsLst>
            <a:lin ang="5400000" scaled="1"/>
            <a:tileRect/>
          </a:gradFill>
        </p:spPr>
      </p:pic>
      <p:pic>
        <p:nvPicPr>
          <p:cNvPr id="8" name="Рисунок 7">
            <a:extLst>
              <a:ext uri="{FF2B5EF4-FFF2-40B4-BE49-F238E27FC236}">
                <a16:creationId xmlns:a16="http://schemas.microsoft.com/office/drawing/2014/main" xmlns="" id="{8A96C7FC-399C-0E41-9C8A-2667AECE2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5166" y="1219723"/>
            <a:ext cx="1152489" cy="1491148"/>
          </a:xfrm>
          <a:prstGeom prst="rect">
            <a:avLst/>
          </a:prstGeom>
        </p:spPr>
      </p:pic>
      <p:sp>
        <p:nvSpPr>
          <p:cNvPr id="9" name="Прямоугольник 8">
            <a:extLst>
              <a:ext uri="{FF2B5EF4-FFF2-40B4-BE49-F238E27FC236}">
                <a16:creationId xmlns:a16="http://schemas.microsoft.com/office/drawing/2014/main" xmlns="" id="{9BC09322-2A5A-B346-9CDB-0AA3BB1613EA}"/>
              </a:ext>
            </a:extLst>
          </p:cNvPr>
          <p:cNvSpPr/>
          <p:nvPr/>
        </p:nvSpPr>
        <p:spPr>
          <a:xfrm>
            <a:off x="5543507" y="3033373"/>
            <a:ext cx="6088457" cy="1985159"/>
          </a:xfrm>
          <a:prstGeom prst="rect">
            <a:avLst/>
          </a:prstGeom>
        </p:spPr>
        <p:txBody>
          <a:bodyPr wrap="square">
            <a:spAutoFit/>
          </a:bodyPr>
          <a:lstStyle/>
          <a:p>
            <a:pPr marL="285750" indent="-285750" algn="just">
              <a:spcAft>
                <a:spcPts val="600"/>
              </a:spcAft>
              <a:buFontTx/>
              <a:buChar char="-"/>
            </a:pPr>
            <a:r>
              <a:rPr lang="ru-RU" dirty="0">
                <a:solidFill>
                  <a:schemeClr val="tx2">
                    <a:lumMod val="75000"/>
                  </a:schemeClr>
                </a:solidFill>
                <a:cs typeface="Times New Roman" panose="02020603050405020304" pitchFamily="18" charset="0"/>
              </a:rPr>
              <a:t>Собрана вся доступная рыночная информация ?</a:t>
            </a:r>
          </a:p>
          <a:p>
            <a:pPr marL="285750" indent="-285750">
              <a:spcAft>
                <a:spcPts val="600"/>
              </a:spcAft>
              <a:buFontTx/>
              <a:buChar char="-"/>
            </a:pPr>
            <a:endParaRPr lang="ru-RU" dirty="0">
              <a:solidFill>
                <a:schemeClr val="tx2">
                  <a:lumMod val="75000"/>
                </a:schemeClr>
              </a:solidFill>
              <a:cs typeface="Times New Roman" panose="02020603050405020304" pitchFamily="18" charset="0"/>
            </a:endParaRPr>
          </a:p>
          <a:p>
            <a:pPr algn="just">
              <a:spcAft>
                <a:spcPts val="600"/>
              </a:spcAft>
            </a:pPr>
            <a:r>
              <a:rPr lang="en-US" dirty="0">
                <a:solidFill>
                  <a:schemeClr val="tx2">
                    <a:lumMod val="75000"/>
                  </a:schemeClr>
                </a:solidFill>
                <a:cs typeface="Times New Roman" panose="02020603050405020304" pitchFamily="18" charset="0"/>
              </a:rPr>
              <a:t>- </a:t>
            </a:r>
            <a:r>
              <a:rPr lang="ru-RU" dirty="0">
                <a:solidFill>
                  <a:schemeClr val="tx2">
                    <a:lumMod val="75000"/>
                  </a:schemeClr>
                </a:solidFill>
                <a:cs typeface="Times New Roman" panose="02020603050405020304" pitchFamily="18" charset="0"/>
              </a:rPr>
              <a:t>На сколько объективно собранные рыночные данные, описывают действительные характеристики рынка недвижимости?</a:t>
            </a:r>
          </a:p>
          <a:p>
            <a:endParaRPr 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Выноска-облако 9">
            <a:extLst>
              <a:ext uri="{FF2B5EF4-FFF2-40B4-BE49-F238E27FC236}">
                <a16:creationId xmlns:a16="http://schemas.microsoft.com/office/drawing/2014/main" xmlns="" id="{C07C0F78-80B4-714D-8C27-EAC8E16A2238}"/>
              </a:ext>
            </a:extLst>
          </p:cNvPr>
          <p:cNvSpPr/>
          <p:nvPr/>
        </p:nvSpPr>
        <p:spPr>
          <a:xfrm rot="2532102">
            <a:off x="6075689" y="1211556"/>
            <a:ext cx="1582844" cy="1679350"/>
          </a:xfrm>
          <a:prstGeom prst="cloudCallout">
            <a:avLst>
              <a:gd name="adj1" fmla="val -52543"/>
              <a:gd name="adj2" fmla="val 53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709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2400" b="1" dirty="0">
                <a:latin typeface="+mn-lt"/>
                <a:cs typeface="Times New Roman" panose="02020603050405020304" pitchFamily="18" charset="0"/>
              </a:rPr>
              <a:t>«Айсберги Репина» - соотношение публичной и закрытой информации на рынке недвижимости</a:t>
            </a:r>
            <a:endParaRPr lang="ru-RU" sz="2400" dirty="0">
              <a:latin typeface="+mn-lt"/>
            </a:endParaRPr>
          </a:p>
        </p:txBody>
      </p:sp>
      <p:pic>
        <p:nvPicPr>
          <p:cNvPr id="6" name="Рисунок 5">
            <a:extLst>
              <a:ext uri="{FF2B5EF4-FFF2-40B4-BE49-F238E27FC236}">
                <a16:creationId xmlns:a16="http://schemas.microsoft.com/office/drawing/2014/main" xmlns="" id="{4B0F7E96-F7C4-794F-B606-FF2B324C26A9}"/>
              </a:ext>
            </a:extLst>
          </p:cNvPr>
          <p:cNvPicPr>
            <a:picLocks noChangeAspect="1"/>
          </p:cNvPicPr>
          <p:nvPr/>
        </p:nvPicPr>
        <p:blipFill>
          <a:blip r:embed="rId3"/>
          <a:stretch>
            <a:fillRect/>
          </a:stretch>
        </p:blipFill>
        <p:spPr>
          <a:xfrm>
            <a:off x="3067216" y="1757517"/>
            <a:ext cx="1952163" cy="1924050"/>
          </a:xfrm>
          <a:prstGeom prst="rect">
            <a:avLst/>
          </a:prstGeom>
          <a:ln>
            <a:solidFill>
              <a:schemeClr val="bg1">
                <a:lumMod val="65000"/>
              </a:schemeClr>
            </a:solidFill>
          </a:ln>
        </p:spPr>
      </p:pic>
      <p:pic>
        <p:nvPicPr>
          <p:cNvPr id="7" name="Рисунок 6">
            <a:extLst>
              <a:ext uri="{FF2B5EF4-FFF2-40B4-BE49-F238E27FC236}">
                <a16:creationId xmlns:a16="http://schemas.microsoft.com/office/drawing/2014/main" xmlns="" id="{5B8D975F-472F-A84F-9C70-F09410DB7978}"/>
              </a:ext>
            </a:extLst>
          </p:cNvPr>
          <p:cNvPicPr>
            <a:picLocks noChangeAspect="1"/>
          </p:cNvPicPr>
          <p:nvPr/>
        </p:nvPicPr>
        <p:blipFill rotWithShape="1">
          <a:blip r:embed="rId4"/>
          <a:srcRect l="7034" r="13980"/>
          <a:stretch/>
        </p:blipFill>
        <p:spPr>
          <a:xfrm>
            <a:off x="6266151" y="1845624"/>
            <a:ext cx="2019331" cy="1899382"/>
          </a:xfrm>
          <a:prstGeom prst="rect">
            <a:avLst/>
          </a:prstGeom>
          <a:ln>
            <a:solidFill>
              <a:schemeClr val="bg1">
                <a:lumMod val="65000"/>
              </a:schemeClr>
            </a:solidFill>
          </a:ln>
        </p:spPr>
      </p:pic>
      <p:pic>
        <p:nvPicPr>
          <p:cNvPr id="8" name="Рисунок 7">
            <a:extLst>
              <a:ext uri="{FF2B5EF4-FFF2-40B4-BE49-F238E27FC236}">
                <a16:creationId xmlns:a16="http://schemas.microsoft.com/office/drawing/2014/main" xmlns="" id="{598B5EAE-1F42-D14B-A6E7-717582AD8DC6}"/>
              </a:ext>
            </a:extLst>
          </p:cNvPr>
          <p:cNvPicPr>
            <a:picLocks noChangeAspect="1"/>
          </p:cNvPicPr>
          <p:nvPr/>
        </p:nvPicPr>
        <p:blipFill>
          <a:blip r:embed="rId5"/>
          <a:stretch>
            <a:fillRect/>
          </a:stretch>
        </p:blipFill>
        <p:spPr>
          <a:xfrm>
            <a:off x="3057213" y="3989999"/>
            <a:ext cx="1904617" cy="1914802"/>
          </a:xfrm>
          <a:prstGeom prst="rect">
            <a:avLst/>
          </a:prstGeom>
          <a:ln>
            <a:solidFill>
              <a:schemeClr val="bg1">
                <a:lumMod val="65000"/>
              </a:schemeClr>
            </a:solidFill>
          </a:ln>
        </p:spPr>
      </p:pic>
      <p:grpSp>
        <p:nvGrpSpPr>
          <p:cNvPr id="9" name="Группа 8">
            <a:extLst>
              <a:ext uri="{FF2B5EF4-FFF2-40B4-BE49-F238E27FC236}">
                <a16:creationId xmlns:a16="http://schemas.microsoft.com/office/drawing/2014/main" xmlns="" id="{BFB9F0CD-3691-BB4F-A783-500822702B90}"/>
              </a:ext>
            </a:extLst>
          </p:cNvPr>
          <p:cNvGrpSpPr/>
          <p:nvPr/>
        </p:nvGrpSpPr>
        <p:grpSpPr>
          <a:xfrm>
            <a:off x="6266151" y="4000236"/>
            <a:ext cx="2190383" cy="1791906"/>
            <a:chOff x="6076139" y="4151612"/>
            <a:chExt cx="2190383" cy="1791906"/>
          </a:xfrm>
        </p:grpSpPr>
        <p:pic>
          <p:nvPicPr>
            <p:cNvPr id="10" name="Рисунок 9">
              <a:extLst>
                <a:ext uri="{FF2B5EF4-FFF2-40B4-BE49-F238E27FC236}">
                  <a16:creationId xmlns:a16="http://schemas.microsoft.com/office/drawing/2014/main" xmlns="" id="{2F478E38-A115-6B44-ACCE-89EF86721248}"/>
                </a:ext>
              </a:extLst>
            </p:cNvPr>
            <p:cNvPicPr/>
            <p:nvPr/>
          </p:nvPicPr>
          <p:blipFill>
            <a:blip r:embed="rId6">
              <a:extLst>
                <a:ext uri="{BEBA8EAE-BF5A-486C-A8C5-ECC9F3942E4B}">
                  <a14:imgProps xmlns:a14="http://schemas.microsoft.com/office/drawing/2010/main">
                    <a14:imgLayer r:embed="rId7">
                      <a14:imgEffect>
                        <a14:artisticMarker/>
                      </a14:imgEffect>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220585" y="4203486"/>
              <a:ext cx="1924050" cy="1704975"/>
            </a:xfrm>
            <a:prstGeom prst="rect">
              <a:avLst/>
            </a:prstGeom>
            <a:noFill/>
            <a:ln w="12700">
              <a:solidFill>
                <a:schemeClr val="bg1">
                  <a:lumMod val="65000"/>
                </a:schemeClr>
              </a:solidFill>
            </a:ln>
            <a:effectLst>
              <a:softEdge rad="63500"/>
            </a:effectLst>
          </p:spPr>
        </p:pic>
        <p:sp>
          <p:nvSpPr>
            <p:cNvPr id="11" name="Прямоугольник 10">
              <a:extLst>
                <a:ext uri="{FF2B5EF4-FFF2-40B4-BE49-F238E27FC236}">
                  <a16:creationId xmlns:a16="http://schemas.microsoft.com/office/drawing/2014/main" xmlns="" id="{CB3331B7-E6A6-894C-92AD-B1DCCA1ECCE7}"/>
                </a:ext>
              </a:extLst>
            </p:cNvPr>
            <p:cNvSpPr/>
            <p:nvPr/>
          </p:nvSpPr>
          <p:spPr>
            <a:xfrm>
              <a:off x="6076139" y="4151612"/>
              <a:ext cx="2190383" cy="179190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grpSp>
        <p:nvGrpSpPr>
          <p:cNvPr id="12" name="Group 4">
            <a:extLst>
              <a:ext uri="{FF2B5EF4-FFF2-40B4-BE49-F238E27FC236}">
                <a16:creationId xmlns:a16="http://schemas.microsoft.com/office/drawing/2014/main" xmlns="" id="{65FE3A9F-369A-604F-8375-78D1B0B98D83}"/>
              </a:ext>
            </a:extLst>
          </p:cNvPr>
          <p:cNvGrpSpPr/>
          <p:nvPr/>
        </p:nvGrpSpPr>
        <p:grpSpPr>
          <a:xfrm>
            <a:off x="5616257" y="1672520"/>
            <a:ext cx="43013" cy="2245589"/>
            <a:chOff x="5508525" y="2196749"/>
            <a:chExt cx="57351" cy="2994118"/>
          </a:xfrm>
          <a:solidFill>
            <a:schemeClr val="accent5"/>
          </a:solidFill>
        </p:grpSpPr>
        <p:sp>
          <p:nvSpPr>
            <p:cNvPr id="13" name="Oval 3">
              <a:extLst>
                <a:ext uri="{FF2B5EF4-FFF2-40B4-BE49-F238E27FC236}">
                  <a16:creationId xmlns:a16="http://schemas.microsoft.com/office/drawing/2014/main" xmlns="" id="{FCD3DB14-2719-4F4A-BB1F-CB141EFB1B94}"/>
                </a:ext>
              </a:extLst>
            </p:cNvPr>
            <p:cNvSpPr/>
            <p:nvPr/>
          </p:nvSpPr>
          <p:spPr>
            <a:xfrm>
              <a:off x="5508525" y="2196749"/>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14" name="Straight Connector 6">
              <a:extLst>
                <a:ext uri="{FF2B5EF4-FFF2-40B4-BE49-F238E27FC236}">
                  <a16:creationId xmlns:a16="http://schemas.microsoft.com/office/drawing/2014/main" xmlns="" id="{8C252289-B796-DE40-9203-363A218FF133}"/>
                </a:ext>
              </a:extLst>
            </p:cNvPr>
            <p:cNvCxnSpPr/>
            <p:nvPr/>
          </p:nvCxnSpPr>
          <p:spPr>
            <a:xfrm>
              <a:off x="5537200" y="2377824"/>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7">
              <a:extLst>
                <a:ext uri="{FF2B5EF4-FFF2-40B4-BE49-F238E27FC236}">
                  <a16:creationId xmlns:a16="http://schemas.microsoft.com/office/drawing/2014/main" xmlns="" id="{C1B07BBD-FC57-A743-A704-3B067766D518}"/>
                </a:ext>
              </a:extLst>
            </p:cNvPr>
            <p:cNvCxnSpPr/>
            <p:nvPr/>
          </p:nvCxnSpPr>
          <p:spPr>
            <a:xfrm>
              <a:off x="5537200" y="2862699"/>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8">
              <a:extLst>
                <a:ext uri="{FF2B5EF4-FFF2-40B4-BE49-F238E27FC236}">
                  <a16:creationId xmlns:a16="http://schemas.microsoft.com/office/drawing/2014/main" xmlns="" id="{8DBE0C5C-E666-7548-8837-A787F7292D6C}"/>
                </a:ext>
              </a:extLst>
            </p:cNvPr>
            <p:cNvCxnSpPr/>
            <p:nvPr/>
          </p:nvCxnSpPr>
          <p:spPr>
            <a:xfrm>
              <a:off x="5537200" y="334757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
              <a:extLst>
                <a:ext uri="{FF2B5EF4-FFF2-40B4-BE49-F238E27FC236}">
                  <a16:creationId xmlns:a16="http://schemas.microsoft.com/office/drawing/2014/main" xmlns="" id="{08C836ED-CDE1-3349-BFAD-1C9EEFEEFBCB}"/>
                </a:ext>
              </a:extLst>
            </p:cNvPr>
            <p:cNvCxnSpPr/>
            <p:nvPr/>
          </p:nvCxnSpPr>
          <p:spPr>
            <a:xfrm>
              <a:off x="5537200" y="3832448"/>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0">
              <a:extLst>
                <a:ext uri="{FF2B5EF4-FFF2-40B4-BE49-F238E27FC236}">
                  <a16:creationId xmlns:a16="http://schemas.microsoft.com/office/drawing/2014/main" xmlns="" id="{38C65EF3-AF07-DD4A-8FBB-E56D2DDC7B1A}"/>
                </a:ext>
              </a:extLst>
            </p:cNvPr>
            <p:cNvCxnSpPr/>
            <p:nvPr/>
          </p:nvCxnSpPr>
          <p:spPr>
            <a:xfrm>
              <a:off x="5537200" y="431732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1">
              <a:extLst>
                <a:ext uri="{FF2B5EF4-FFF2-40B4-BE49-F238E27FC236}">
                  <a16:creationId xmlns:a16="http://schemas.microsoft.com/office/drawing/2014/main" xmlns="" id="{38640AD5-EBCF-114D-9970-3F487ED8A1DB}"/>
                </a:ext>
              </a:extLst>
            </p:cNvPr>
            <p:cNvSpPr/>
            <p:nvPr/>
          </p:nvSpPr>
          <p:spPr>
            <a:xfrm>
              <a:off x="5508525" y="3160837"/>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0" name="Oval 12">
              <a:extLst>
                <a:ext uri="{FF2B5EF4-FFF2-40B4-BE49-F238E27FC236}">
                  <a16:creationId xmlns:a16="http://schemas.microsoft.com/office/drawing/2014/main" xmlns="" id="{9A638AE7-76AF-9F40-B060-BC379A0BB86F}"/>
                </a:ext>
              </a:extLst>
            </p:cNvPr>
            <p:cNvSpPr/>
            <p:nvPr/>
          </p:nvSpPr>
          <p:spPr>
            <a:xfrm>
              <a:off x="5508525" y="2678793"/>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1" name="Oval 13">
              <a:extLst>
                <a:ext uri="{FF2B5EF4-FFF2-40B4-BE49-F238E27FC236}">
                  <a16:creationId xmlns:a16="http://schemas.microsoft.com/office/drawing/2014/main" xmlns="" id="{92327B0C-A06B-0F40-97E1-905CC81EAD3D}"/>
                </a:ext>
              </a:extLst>
            </p:cNvPr>
            <p:cNvSpPr/>
            <p:nvPr/>
          </p:nvSpPr>
          <p:spPr>
            <a:xfrm>
              <a:off x="5508525" y="3642881"/>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2" name="Oval 14">
              <a:extLst>
                <a:ext uri="{FF2B5EF4-FFF2-40B4-BE49-F238E27FC236}">
                  <a16:creationId xmlns:a16="http://schemas.microsoft.com/office/drawing/2014/main" xmlns="" id="{57C935F0-E3FA-1F47-8E68-2214A1B8669E}"/>
                </a:ext>
              </a:extLst>
            </p:cNvPr>
            <p:cNvSpPr/>
            <p:nvPr/>
          </p:nvSpPr>
          <p:spPr>
            <a:xfrm>
              <a:off x="5508525" y="4124925"/>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3" name="Oval 15">
              <a:extLst>
                <a:ext uri="{FF2B5EF4-FFF2-40B4-BE49-F238E27FC236}">
                  <a16:creationId xmlns:a16="http://schemas.microsoft.com/office/drawing/2014/main" xmlns="" id="{D88973EA-E72E-5440-A26C-5751C98A8DCD}"/>
                </a:ext>
              </a:extLst>
            </p:cNvPr>
            <p:cNvSpPr/>
            <p:nvPr/>
          </p:nvSpPr>
          <p:spPr>
            <a:xfrm>
              <a:off x="5508525" y="4606972"/>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18">
              <a:extLst>
                <a:ext uri="{FF2B5EF4-FFF2-40B4-BE49-F238E27FC236}">
                  <a16:creationId xmlns:a16="http://schemas.microsoft.com/office/drawing/2014/main" xmlns="" id="{DF996E0E-00D5-5640-94F5-7D92088D743C}"/>
                </a:ext>
              </a:extLst>
            </p:cNvPr>
            <p:cNvCxnSpPr/>
            <p:nvPr/>
          </p:nvCxnSpPr>
          <p:spPr>
            <a:xfrm>
              <a:off x="5537200" y="4843867"/>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19">
              <a:extLst>
                <a:ext uri="{FF2B5EF4-FFF2-40B4-BE49-F238E27FC236}">
                  <a16:creationId xmlns:a16="http://schemas.microsoft.com/office/drawing/2014/main" xmlns="" id="{B4DDF5ED-A2F6-1D4C-98BE-04B69A13EC17}"/>
                </a:ext>
              </a:extLst>
            </p:cNvPr>
            <p:cNvSpPr/>
            <p:nvPr/>
          </p:nvSpPr>
          <p:spPr>
            <a:xfrm>
              <a:off x="5508525" y="5133516"/>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6" name="Group 4">
            <a:extLst>
              <a:ext uri="{FF2B5EF4-FFF2-40B4-BE49-F238E27FC236}">
                <a16:creationId xmlns:a16="http://schemas.microsoft.com/office/drawing/2014/main" xmlns="" id="{B5B81E9B-A19A-9045-B4E1-E974F7B67496}"/>
              </a:ext>
            </a:extLst>
          </p:cNvPr>
          <p:cNvGrpSpPr/>
          <p:nvPr/>
        </p:nvGrpSpPr>
        <p:grpSpPr>
          <a:xfrm>
            <a:off x="5629404" y="3918109"/>
            <a:ext cx="43013" cy="2245589"/>
            <a:chOff x="5508525" y="2196749"/>
            <a:chExt cx="57351" cy="2994118"/>
          </a:xfrm>
          <a:solidFill>
            <a:schemeClr val="accent5"/>
          </a:solidFill>
        </p:grpSpPr>
        <p:sp>
          <p:nvSpPr>
            <p:cNvPr id="27" name="Oval 3">
              <a:extLst>
                <a:ext uri="{FF2B5EF4-FFF2-40B4-BE49-F238E27FC236}">
                  <a16:creationId xmlns:a16="http://schemas.microsoft.com/office/drawing/2014/main" xmlns="" id="{742BCACB-9B35-1B48-BFEB-A126B7A32728}"/>
                </a:ext>
              </a:extLst>
            </p:cNvPr>
            <p:cNvSpPr/>
            <p:nvPr/>
          </p:nvSpPr>
          <p:spPr>
            <a:xfrm>
              <a:off x="5508525" y="2196749"/>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28" name="Straight Connector 6">
              <a:extLst>
                <a:ext uri="{FF2B5EF4-FFF2-40B4-BE49-F238E27FC236}">
                  <a16:creationId xmlns:a16="http://schemas.microsoft.com/office/drawing/2014/main" xmlns="" id="{211C05C3-EE60-5946-BB8F-5503FFB26BB7}"/>
                </a:ext>
              </a:extLst>
            </p:cNvPr>
            <p:cNvCxnSpPr/>
            <p:nvPr/>
          </p:nvCxnSpPr>
          <p:spPr>
            <a:xfrm>
              <a:off x="5537200" y="2377824"/>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
              <a:extLst>
                <a:ext uri="{FF2B5EF4-FFF2-40B4-BE49-F238E27FC236}">
                  <a16:creationId xmlns:a16="http://schemas.microsoft.com/office/drawing/2014/main" xmlns="" id="{4656AD86-4AA0-8B45-861B-EA19D514EC1C}"/>
                </a:ext>
              </a:extLst>
            </p:cNvPr>
            <p:cNvCxnSpPr/>
            <p:nvPr/>
          </p:nvCxnSpPr>
          <p:spPr>
            <a:xfrm>
              <a:off x="5537200" y="2862699"/>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8">
              <a:extLst>
                <a:ext uri="{FF2B5EF4-FFF2-40B4-BE49-F238E27FC236}">
                  <a16:creationId xmlns:a16="http://schemas.microsoft.com/office/drawing/2014/main" xmlns="" id="{180B5344-7FB0-FE4E-8AF8-27BFD5B21A82}"/>
                </a:ext>
              </a:extLst>
            </p:cNvPr>
            <p:cNvCxnSpPr/>
            <p:nvPr/>
          </p:nvCxnSpPr>
          <p:spPr>
            <a:xfrm>
              <a:off x="5537200" y="334757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9">
              <a:extLst>
                <a:ext uri="{FF2B5EF4-FFF2-40B4-BE49-F238E27FC236}">
                  <a16:creationId xmlns:a16="http://schemas.microsoft.com/office/drawing/2014/main" xmlns="" id="{DB8B2635-4161-E847-9DAC-D5F247D325BD}"/>
                </a:ext>
              </a:extLst>
            </p:cNvPr>
            <p:cNvCxnSpPr/>
            <p:nvPr/>
          </p:nvCxnSpPr>
          <p:spPr>
            <a:xfrm>
              <a:off x="5537200" y="3832448"/>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0">
              <a:extLst>
                <a:ext uri="{FF2B5EF4-FFF2-40B4-BE49-F238E27FC236}">
                  <a16:creationId xmlns:a16="http://schemas.microsoft.com/office/drawing/2014/main" xmlns="" id="{9F8141C5-505D-5C43-9336-DB0389BABF85}"/>
                </a:ext>
              </a:extLst>
            </p:cNvPr>
            <p:cNvCxnSpPr/>
            <p:nvPr/>
          </p:nvCxnSpPr>
          <p:spPr>
            <a:xfrm>
              <a:off x="5537200" y="4317323"/>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val 11">
              <a:extLst>
                <a:ext uri="{FF2B5EF4-FFF2-40B4-BE49-F238E27FC236}">
                  <a16:creationId xmlns:a16="http://schemas.microsoft.com/office/drawing/2014/main" xmlns="" id="{4D6C9AC6-1BCA-CE42-A413-DEA1FCAE6EAF}"/>
                </a:ext>
              </a:extLst>
            </p:cNvPr>
            <p:cNvSpPr/>
            <p:nvPr/>
          </p:nvSpPr>
          <p:spPr>
            <a:xfrm>
              <a:off x="5508525" y="3160837"/>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4" name="Oval 12">
              <a:extLst>
                <a:ext uri="{FF2B5EF4-FFF2-40B4-BE49-F238E27FC236}">
                  <a16:creationId xmlns:a16="http://schemas.microsoft.com/office/drawing/2014/main" xmlns="" id="{86908C82-F73D-5346-BA3E-8F92B2E48C4E}"/>
                </a:ext>
              </a:extLst>
            </p:cNvPr>
            <p:cNvSpPr/>
            <p:nvPr/>
          </p:nvSpPr>
          <p:spPr>
            <a:xfrm>
              <a:off x="5508525" y="2678793"/>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5" name="Oval 13">
              <a:extLst>
                <a:ext uri="{FF2B5EF4-FFF2-40B4-BE49-F238E27FC236}">
                  <a16:creationId xmlns:a16="http://schemas.microsoft.com/office/drawing/2014/main" xmlns="" id="{3CEF11A3-E4CE-A742-8E55-A02B0FFD3B5B}"/>
                </a:ext>
              </a:extLst>
            </p:cNvPr>
            <p:cNvSpPr/>
            <p:nvPr/>
          </p:nvSpPr>
          <p:spPr>
            <a:xfrm>
              <a:off x="5508525" y="3642881"/>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6" name="Oval 14">
              <a:extLst>
                <a:ext uri="{FF2B5EF4-FFF2-40B4-BE49-F238E27FC236}">
                  <a16:creationId xmlns:a16="http://schemas.microsoft.com/office/drawing/2014/main" xmlns="" id="{311479B5-5D27-624D-B247-00593DA41CF4}"/>
                </a:ext>
              </a:extLst>
            </p:cNvPr>
            <p:cNvSpPr/>
            <p:nvPr/>
          </p:nvSpPr>
          <p:spPr>
            <a:xfrm>
              <a:off x="5508525" y="4124925"/>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37" name="Oval 15">
              <a:extLst>
                <a:ext uri="{FF2B5EF4-FFF2-40B4-BE49-F238E27FC236}">
                  <a16:creationId xmlns:a16="http://schemas.microsoft.com/office/drawing/2014/main" xmlns="" id="{C51E54F2-D3B4-7C4C-9598-3027998CDCD6}"/>
                </a:ext>
              </a:extLst>
            </p:cNvPr>
            <p:cNvSpPr/>
            <p:nvPr/>
          </p:nvSpPr>
          <p:spPr>
            <a:xfrm>
              <a:off x="5508525" y="4606972"/>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cxnSp>
          <p:nvCxnSpPr>
            <p:cNvPr id="38" name="Straight Connector 18">
              <a:extLst>
                <a:ext uri="{FF2B5EF4-FFF2-40B4-BE49-F238E27FC236}">
                  <a16:creationId xmlns:a16="http://schemas.microsoft.com/office/drawing/2014/main" xmlns="" id="{C98E831E-404E-6E43-BA03-B05645DD32ED}"/>
                </a:ext>
              </a:extLst>
            </p:cNvPr>
            <p:cNvCxnSpPr/>
            <p:nvPr/>
          </p:nvCxnSpPr>
          <p:spPr>
            <a:xfrm>
              <a:off x="5537200" y="4843867"/>
              <a:ext cx="0" cy="1702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19">
              <a:extLst>
                <a:ext uri="{FF2B5EF4-FFF2-40B4-BE49-F238E27FC236}">
                  <a16:creationId xmlns:a16="http://schemas.microsoft.com/office/drawing/2014/main" xmlns="" id="{E42027AE-13E4-8E48-A0AB-CCFEFFD95E40}"/>
                </a:ext>
              </a:extLst>
            </p:cNvPr>
            <p:cNvSpPr/>
            <p:nvPr/>
          </p:nvSpPr>
          <p:spPr>
            <a:xfrm>
              <a:off x="5508525" y="5133516"/>
              <a:ext cx="57351" cy="57351"/>
            </a:xfrm>
            <a:prstGeom prst="ellipse">
              <a:avLst/>
            </a:prstGeom>
            <a:grp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grpSp>
      <p:sp>
        <p:nvSpPr>
          <p:cNvPr id="40" name="Oval 3">
            <a:extLst>
              <a:ext uri="{FF2B5EF4-FFF2-40B4-BE49-F238E27FC236}">
                <a16:creationId xmlns:a16="http://schemas.microsoft.com/office/drawing/2014/main" xmlns="" id="{CC6A20F6-EBFB-7641-8BB6-10F6A35ED212}"/>
              </a:ext>
            </a:extLst>
          </p:cNvPr>
          <p:cNvSpPr/>
          <p:nvPr/>
        </p:nvSpPr>
        <p:spPr>
          <a:xfrm>
            <a:off x="5816035" y="3405498"/>
            <a:ext cx="280565" cy="2805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2</a:t>
            </a:r>
          </a:p>
        </p:txBody>
      </p:sp>
      <p:sp>
        <p:nvSpPr>
          <p:cNvPr id="41" name="Oval 5">
            <a:extLst>
              <a:ext uri="{FF2B5EF4-FFF2-40B4-BE49-F238E27FC236}">
                <a16:creationId xmlns:a16="http://schemas.microsoft.com/office/drawing/2014/main" xmlns="" id="{50250EF9-1C85-AE47-91E7-6818114AEEC3}"/>
              </a:ext>
            </a:extLst>
          </p:cNvPr>
          <p:cNvSpPr/>
          <p:nvPr/>
        </p:nvSpPr>
        <p:spPr>
          <a:xfrm>
            <a:off x="5820175" y="3973432"/>
            <a:ext cx="304445" cy="3062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4</a:t>
            </a:r>
          </a:p>
        </p:txBody>
      </p:sp>
      <p:sp>
        <p:nvSpPr>
          <p:cNvPr id="42" name="Oval 2">
            <a:extLst>
              <a:ext uri="{FF2B5EF4-FFF2-40B4-BE49-F238E27FC236}">
                <a16:creationId xmlns:a16="http://schemas.microsoft.com/office/drawing/2014/main" xmlns="" id="{AEC904DB-44A4-3844-9ED9-F10142C0C67C}"/>
              </a:ext>
            </a:extLst>
          </p:cNvPr>
          <p:cNvSpPr/>
          <p:nvPr/>
        </p:nvSpPr>
        <p:spPr>
          <a:xfrm>
            <a:off x="5155689" y="3382918"/>
            <a:ext cx="280565" cy="2805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1</a:t>
            </a:r>
          </a:p>
        </p:txBody>
      </p:sp>
      <p:sp>
        <p:nvSpPr>
          <p:cNvPr id="43" name="Oval 4">
            <a:extLst>
              <a:ext uri="{FF2B5EF4-FFF2-40B4-BE49-F238E27FC236}">
                <a16:creationId xmlns:a16="http://schemas.microsoft.com/office/drawing/2014/main" xmlns="" id="{01C1D07F-F9CB-5043-A3EC-6F1009822059}"/>
              </a:ext>
            </a:extLst>
          </p:cNvPr>
          <p:cNvSpPr/>
          <p:nvPr/>
        </p:nvSpPr>
        <p:spPr>
          <a:xfrm>
            <a:off x="5124808" y="3947754"/>
            <a:ext cx="302586" cy="318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Times New Roman" panose="02020603050405020304" pitchFamily="18" charset="0"/>
                <a:cs typeface="Times New Roman" panose="02020603050405020304" pitchFamily="18" charset="0"/>
              </a:rPr>
              <a:t>3</a:t>
            </a:r>
          </a:p>
        </p:txBody>
      </p:sp>
      <p:sp>
        <p:nvSpPr>
          <p:cNvPr id="44" name="Прямоугольник 43">
            <a:extLst>
              <a:ext uri="{FF2B5EF4-FFF2-40B4-BE49-F238E27FC236}">
                <a16:creationId xmlns:a16="http://schemas.microsoft.com/office/drawing/2014/main" xmlns="" id="{49DC36F2-4EF8-F244-946F-C6594E3DAE35}"/>
              </a:ext>
            </a:extLst>
          </p:cNvPr>
          <p:cNvSpPr/>
          <p:nvPr/>
        </p:nvSpPr>
        <p:spPr>
          <a:xfrm>
            <a:off x="8334647" y="2214771"/>
            <a:ext cx="3519554" cy="954107"/>
          </a:xfrm>
          <a:prstGeom prst="rect">
            <a:avLst/>
          </a:prstGeom>
        </p:spPr>
        <p:txBody>
          <a:bodyPr wrap="square">
            <a:spAutoFit/>
          </a:bodyPr>
          <a:lstStyle/>
          <a:p>
            <a:pPr algn="ctr"/>
            <a:r>
              <a:rPr lang="ru-RU" sz="1350" dirty="0">
                <a:cs typeface="Times New Roman" panose="02020603050405020304" pitchFamily="18" charset="0"/>
              </a:rPr>
              <a:t>Открытая и закрытая часть рынка сопоставимы. По открытой части возможно точно оценить характеристики закрытой части рынка</a:t>
            </a:r>
          </a:p>
        </p:txBody>
      </p:sp>
      <p:sp>
        <p:nvSpPr>
          <p:cNvPr id="45" name="Прямоугольник 44">
            <a:extLst>
              <a:ext uri="{FF2B5EF4-FFF2-40B4-BE49-F238E27FC236}">
                <a16:creationId xmlns:a16="http://schemas.microsoft.com/office/drawing/2014/main" xmlns="" id="{FADD634F-7B53-8747-B00C-21141675BB2D}"/>
              </a:ext>
            </a:extLst>
          </p:cNvPr>
          <p:cNvSpPr/>
          <p:nvPr/>
        </p:nvSpPr>
        <p:spPr>
          <a:xfrm>
            <a:off x="8600980" y="4122427"/>
            <a:ext cx="3203093" cy="923330"/>
          </a:xfrm>
          <a:prstGeom prst="rect">
            <a:avLst/>
          </a:prstGeom>
        </p:spPr>
        <p:txBody>
          <a:bodyPr wrap="square">
            <a:spAutoFit/>
          </a:bodyPr>
          <a:lstStyle/>
          <a:p>
            <a:pPr algn="ctr"/>
            <a:r>
              <a:rPr lang="ru-RU" sz="1350" dirty="0">
                <a:cs typeface="Times New Roman" panose="02020603050405020304" pitchFamily="18" charset="0"/>
              </a:rPr>
              <a:t>Закрытая часть рынка огромна. По открытой части не возможно точно оценить характеристики закрытой части рынка</a:t>
            </a:r>
          </a:p>
        </p:txBody>
      </p:sp>
      <p:sp>
        <p:nvSpPr>
          <p:cNvPr id="46" name="Прямоугольник 45">
            <a:extLst>
              <a:ext uri="{FF2B5EF4-FFF2-40B4-BE49-F238E27FC236}">
                <a16:creationId xmlns:a16="http://schemas.microsoft.com/office/drawing/2014/main" xmlns="" id="{78AAB3C0-55ED-4549-952E-833D9303A709}"/>
              </a:ext>
            </a:extLst>
          </p:cNvPr>
          <p:cNvSpPr/>
          <p:nvPr/>
        </p:nvSpPr>
        <p:spPr>
          <a:xfrm>
            <a:off x="79587" y="2261002"/>
            <a:ext cx="2674185" cy="738664"/>
          </a:xfrm>
          <a:prstGeom prst="rect">
            <a:avLst/>
          </a:prstGeom>
        </p:spPr>
        <p:txBody>
          <a:bodyPr wrap="square">
            <a:spAutoFit/>
          </a:bodyPr>
          <a:lstStyle/>
          <a:p>
            <a:pPr algn="ctr"/>
            <a:r>
              <a:rPr lang="ru-RU" sz="1400" dirty="0">
                <a:cs typeface="Times New Roman" panose="02020603050405020304" pitchFamily="18" charset="0"/>
              </a:rPr>
              <a:t>Видим большую часть, закрытая часть не влияет на оценки характеристик рынка </a:t>
            </a:r>
          </a:p>
        </p:txBody>
      </p:sp>
      <p:sp>
        <p:nvSpPr>
          <p:cNvPr id="47" name="Прямоугольник 46">
            <a:extLst>
              <a:ext uri="{FF2B5EF4-FFF2-40B4-BE49-F238E27FC236}">
                <a16:creationId xmlns:a16="http://schemas.microsoft.com/office/drawing/2014/main" xmlns="" id="{93E3EC5A-ABBB-E644-83C7-F3C0EFFC481D}"/>
              </a:ext>
            </a:extLst>
          </p:cNvPr>
          <p:cNvSpPr/>
          <p:nvPr/>
        </p:nvSpPr>
        <p:spPr>
          <a:xfrm>
            <a:off x="86161" y="4402342"/>
            <a:ext cx="2674185" cy="954107"/>
          </a:xfrm>
          <a:prstGeom prst="rect">
            <a:avLst/>
          </a:prstGeom>
        </p:spPr>
        <p:txBody>
          <a:bodyPr wrap="square">
            <a:spAutoFit/>
          </a:bodyPr>
          <a:lstStyle/>
          <a:p>
            <a:pPr algn="ctr"/>
            <a:r>
              <a:rPr lang="ru-RU" sz="1400" dirty="0">
                <a:cs typeface="Times New Roman" panose="02020603050405020304" pitchFamily="18" charset="0"/>
              </a:rPr>
              <a:t>Открытая часть меньше закрытой не видим всех характеристик влияющих на оценку характеристик рынком </a:t>
            </a:r>
          </a:p>
        </p:txBody>
      </p:sp>
    </p:spTree>
    <p:extLst>
      <p:ext uri="{BB962C8B-B14F-4D97-AF65-F5344CB8AC3E}">
        <p14:creationId xmlns:p14="http://schemas.microsoft.com/office/powerpoint/2010/main" val="425593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Сферы применения кадастровой стоимости</a:t>
            </a:r>
            <a:endParaRPr lang="ru-RU" sz="4000" dirty="0">
              <a:latin typeface="+mn-lt"/>
            </a:endParaRPr>
          </a:p>
        </p:txBody>
      </p:sp>
      <p:sp>
        <p:nvSpPr>
          <p:cNvPr id="4" name="Подзаголовок 3"/>
          <p:cNvSpPr>
            <a:spLocks noGrp="1"/>
          </p:cNvSpPr>
          <p:nvPr>
            <p:ph type="subTitle" idx="1"/>
          </p:nvPr>
        </p:nvSpPr>
        <p:spPr>
          <a:xfrm>
            <a:off x="1045029" y="2171700"/>
            <a:ext cx="9622971" cy="3086100"/>
          </a:xfrm>
        </p:spPr>
        <p:txBody>
          <a:bodyPr/>
          <a:lstStyle/>
          <a:p>
            <a:pPr marL="342900" indent="-342900" algn="just">
              <a:buFont typeface="Arial" panose="020B0604020202020204" pitchFamily="34" charset="0"/>
              <a:buChar char="•"/>
            </a:pPr>
            <a:r>
              <a:rPr lang="ru-RU" sz="2600" dirty="0">
                <a:cs typeface="Times New Roman" panose="02020603050405020304" pitchFamily="18" charset="0"/>
              </a:rPr>
              <a:t>для определения арендной платы  за земельный участок, которые находится в публичной собственности</a:t>
            </a:r>
          </a:p>
          <a:p>
            <a:pPr marL="342900" indent="-342900" algn="just">
              <a:buFont typeface="Arial" panose="020B0604020202020204" pitchFamily="34" charset="0"/>
              <a:buChar char="•"/>
            </a:pPr>
            <a:r>
              <a:rPr lang="ru-RU" sz="2600" dirty="0">
                <a:cs typeface="Times New Roman" panose="02020603050405020304" pitchFamily="18" charset="0"/>
              </a:rPr>
              <a:t>для определения цены при продаже земельного участка, находящегося в государственной или муниципальной собственности</a:t>
            </a:r>
          </a:p>
          <a:p>
            <a:pPr marL="342900" indent="-342900" algn="just">
              <a:buFont typeface="Arial" panose="020B0604020202020204" pitchFamily="34" charset="0"/>
              <a:buChar char="•"/>
            </a:pPr>
            <a:r>
              <a:rPr lang="ru-RU" sz="2600" dirty="0">
                <a:cs typeface="Times New Roman" panose="02020603050405020304" pitchFamily="18" charset="0"/>
              </a:rPr>
              <a:t>для определения госпошлины при разбирательстве в суде</a:t>
            </a:r>
          </a:p>
          <a:p>
            <a:pPr marL="342900" indent="-342900" algn="just">
              <a:buFont typeface="Arial" panose="020B0604020202020204" pitchFamily="34" charset="0"/>
              <a:buChar char="•"/>
            </a:pPr>
            <a:r>
              <a:rPr lang="ru-RU" sz="2600" dirty="0">
                <a:cs typeface="Times New Roman" panose="02020603050405020304" pitchFamily="18" charset="0"/>
              </a:rPr>
              <a:t>для целей налогообложения</a:t>
            </a:r>
          </a:p>
        </p:txBody>
      </p:sp>
    </p:spTree>
    <p:extLst>
      <p:ext uri="{BB962C8B-B14F-4D97-AF65-F5344CB8AC3E}">
        <p14:creationId xmlns:p14="http://schemas.microsoft.com/office/powerpoint/2010/main" val="410668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16691" y="43810"/>
            <a:ext cx="10744200" cy="788080"/>
          </a:xfrm>
        </p:spPr>
        <p:txBody>
          <a:bodyPr/>
          <a:lstStyle/>
          <a:p>
            <a:r>
              <a:rPr lang="ru-RU" sz="3000" b="1" dirty="0">
                <a:latin typeface="+mn-lt"/>
                <a:cs typeface="Times New Roman" panose="02020603050405020304" pitchFamily="18" charset="0"/>
              </a:rPr>
              <a:t>Сравнение кадастровой стоимости и рынка земли 2023 год </a:t>
            </a:r>
            <a:endParaRPr lang="ru-RU" sz="3000" dirty="0">
              <a:latin typeface="+mn-lt"/>
            </a:endParaRPr>
          </a:p>
        </p:txBody>
      </p:sp>
      <p:sp>
        <p:nvSpPr>
          <p:cNvPr id="6" name="TextBox 5">
            <a:extLst>
              <a:ext uri="{FF2B5EF4-FFF2-40B4-BE49-F238E27FC236}">
                <a16:creationId xmlns:a16="http://schemas.microsoft.com/office/drawing/2014/main" xmlns="" id="{2A52FE92-DDE6-9E4E-9835-B09B0D129601}"/>
              </a:ext>
            </a:extLst>
          </p:cNvPr>
          <p:cNvSpPr txBox="1"/>
          <p:nvPr/>
        </p:nvSpPr>
        <p:spPr>
          <a:xfrm>
            <a:off x="4539343" y="776424"/>
            <a:ext cx="2455852" cy="369332"/>
          </a:xfrm>
          <a:prstGeom prst="rect">
            <a:avLst/>
          </a:prstGeom>
          <a:noFill/>
        </p:spPr>
        <p:txBody>
          <a:bodyPr wrap="square" rtlCol="0">
            <a:spAutoFit/>
          </a:bodyPr>
          <a:lstStyle/>
          <a:p>
            <a:r>
              <a:rPr lang="ru-RU" b="1" dirty="0"/>
              <a:t>Предпринимательство</a:t>
            </a:r>
          </a:p>
        </p:txBody>
      </p:sp>
      <p:graphicFrame>
        <p:nvGraphicFramePr>
          <p:cNvPr id="7" name="Таблица 6">
            <a:extLst>
              <a:ext uri="{FF2B5EF4-FFF2-40B4-BE49-F238E27FC236}">
                <a16:creationId xmlns:a16="http://schemas.microsoft.com/office/drawing/2014/main" xmlns="" id="{8F11F647-2E09-8042-BFA0-4EFB1DAFEAF0}"/>
              </a:ext>
            </a:extLst>
          </p:cNvPr>
          <p:cNvGraphicFramePr>
            <a:graphicFrameLocks noGrp="1"/>
          </p:cNvGraphicFramePr>
          <p:nvPr/>
        </p:nvGraphicFramePr>
        <p:xfrm>
          <a:off x="1456040" y="1100060"/>
          <a:ext cx="9265509" cy="2972873"/>
        </p:xfrm>
        <a:graphic>
          <a:graphicData uri="http://schemas.openxmlformats.org/drawingml/2006/table">
            <a:tbl>
              <a:tblPr>
                <a:tableStyleId>{5C22544A-7EE6-4342-B048-85BDC9FD1C3A}</a:tableStyleId>
              </a:tblPr>
              <a:tblGrid>
                <a:gridCol w="3517992">
                  <a:extLst>
                    <a:ext uri="{9D8B030D-6E8A-4147-A177-3AD203B41FA5}">
                      <a16:colId xmlns:a16="http://schemas.microsoft.com/office/drawing/2014/main" xmlns="" val="3045736575"/>
                    </a:ext>
                  </a:extLst>
                </a:gridCol>
                <a:gridCol w="1492070">
                  <a:extLst>
                    <a:ext uri="{9D8B030D-6E8A-4147-A177-3AD203B41FA5}">
                      <a16:colId xmlns:a16="http://schemas.microsoft.com/office/drawing/2014/main" xmlns="" val="38934134"/>
                    </a:ext>
                  </a:extLst>
                </a:gridCol>
                <a:gridCol w="1413540">
                  <a:extLst>
                    <a:ext uri="{9D8B030D-6E8A-4147-A177-3AD203B41FA5}">
                      <a16:colId xmlns:a16="http://schemas.microsoft.com/office/drawing/2014/main" xmlns="" val="3946305761"/>
                    </a:ext>
                  </a:extLst>
                </a:gridCol>
                <a:gridCol w="1413540">
                  <a:extLst>
                    <a:ext uri="{9D8B030D-6E8A-4147-A177-3AD203B41FA5}">
                      <a16:colId xmlns:a16="http://schemas.microsoft.com/office/drawing/2014/main" xmlns="" val="302707901"/>
                    </a:ext>
                  </a:extLst>
                </a:gridCol>
                <a:gridCol w="1428367">
                  <a:extLst>
                    <a:ext uri="{9D8B030D-6E8A-4147-A177-3AD203B41FA5}">
                      <a16:colId xmlns:a16="http://schemas.microsoft.com/office/drawing/2014/main" xmlns="" val="3871859894"/>
                    </a:ext>
                  </a:extLst>
                </a:gridCol>
              </a:tblGrid>
              <a:tr h="427531">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Показатель</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Нижний Новгород</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Екатеринбург</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Омск</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t"/>
                      <a:r>
                        <a:rPr lang="ru-RU" sz="1400" u="none" strike="noStrike" dirty="0">
                          <a:solidFill>
                            <a:schemeClr val="bg1"/>
                          </a:solidFill>
                          <a:effectLst/>
                          <a:latin typeface="Arial" panose="020B0604020202020204" pitchFamily="34" charset="0"/>
                          <a:cs typeface="Arial" panose="020B0604020202020204" pitchFamily="34" charset="0"/>
                        </a:rPr>
                        <a:t>Томск</a:t>
                      </a:r>
                      <a:endParaRPr lang="ru-RU"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xmlns="" val="2145496629"/>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жителей, чел.</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1 271 767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1 539 371</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1 154 507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551 505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75346411"/>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ВРП региона,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1 587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2 530 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763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557 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3336880"/>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Среднемесячный доход, руб./чел.</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48 000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53 400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41 500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50 300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55326042"/>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в кадастре,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2 960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i="1" u="none" strike="noStrike" kern="1200" dirty="0">
                          <a:solidFill>
                            <a:schemeClr val="tx1"/>
                          </a:solidFill>
                          <a:effectLst/>
                          <a:latin typeface="Arial" panose="020B0604020202020204" pitchFamily="34" charset="0"/>
                          <a:ea typeface="+mn-ea"/>
                          <a:cs typeface="Arial" panose="020B0604020202020204" pitchFamily="34" charset="0"/>
                        </a:rPr>
                        <a:t> 5 669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6 527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88846169"/>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на рынке,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17 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a:solidFill>
                            <a:schemeClr val="dk1"/>
                          </a:solidFill>
                          <a:effectLst/>
                          <a:latin typeface="Arial" panose="020B0604020202020204" pitchFamily="34" charset="0"/>
                          <a:ea typeface="+mn-ea"/>
                          <a:cs typeface="Arial" panose="020B0604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49858056"/>
                  </a:ext>
                </a:extLst>
              </a:tr>
              <a:tr h="427531">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кадастровая стоимость,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13 435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6 157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3 487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11381914"/>
                  </a:ext>
                </a:extLst>
              </a:tr>
              <a:tr h="280261">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цена на рынке, руб./</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8 228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5 224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3 636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3 951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30563875"/>
                  </a:ext>
                </a:extLst>
              </a:tr>
              <a:tr h="427531">
                <a:tc>
                  <a:txBody>
                    <a:bodyPr/>
                    <a:lstStyle/>
                    <a:p>
                      <a:pPr algn="l" fontAlgn="ctr"/>
                      <a:r>
                        <a:rPr lang="ru-RU" sz="1400" u="none" strike="noStrike" dirty="0">
                          <a:effectLst/>
                          <a:latin typeface="Arial" panose="020B0604020202020204" pitchFamily="34" charset="0"/>
                          <a:cs typeface="Arial" panose="020B0604020202020204" pitchFamily="34" charset="0"/>
                        </a:rPr>
                        <a:t>Сумма кадастровой стоимости,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64,5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r>
                        <a:rPr lang="ru-RU" sz="1400" u="none" strike="noStrike" kern="1200" dirty="0">
                          <a:solidFill>
                            <a:srgbClr val="FF0000"/>
                          </a:solidFill>
                          <a:effectLst/>
                          <a:latin typeface="Arial" panose="020B0604020202020204" pitchFamily="34" charset="0"/>
                          <a:ea typeface="+mn-ea"/>
                          <a:cs typeface="Arial" panose="020B0604020202020204" pitchFamily="34" charset="0"/>
                        </a:rPr>
                        <a:t>311,2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6044937"/>
                  </a:ext>
                </a:extLst>
              </a:tr>
            </a:tbl>
          </a:graphicData>
        </a:graphic>
      </p:graphicFrame>
      <p:sp>
        <p:nvSpPr>
          <p:cNvPr id="8" name="TextBox 7">
            <a:extLst>
              <a:ext uri="{FF2B5EF4-FFF2-40B4-BE49-F238E27FC236}">
                <a16:creationId xmlns:a16="http://schemas.microsoft.com/office/drawing/2014/main" xmlns="" id="{858DD72E-D4D5-7548-BC0D-49C1D3E28DE7}"/>
              </a:ext>
            </a:extLst>
          </p:cNvPr>
          <p:cNvSpPr txBox="1"/>
          <p:nvPr/>
        </p:nvSpPr>
        <p:spPr>
          <a:xfrm>
            <a:off x="5139047" y="4072933"/>
            <a:ext cx="1590500" cy="369332"/>
          </a:xfrm>
          <a:prstGeom prst="rect">
            <a:avLst/>
          </a:prstGeom>
          <a:noFill/>
        </p:spPr>
        <p:txBody>
          <a:bodyPr wrap="none" rtlCol="0">
            <a:spAutoFit/>
          </a:bodyPr>
          <a:lstStyle/>
          <a:p>
            <a:r>
              <a:rPr lang="ru-RU" b="1" dirty="0"/>
              <a:t>Производство</a:t>
            </a:r>
          </a:p>
        </p:txBody>
      </p:sp>
      <p:graphicFrame>
        <p:nvGraphicFramePr>
          <p:cNvPr id="9" name="Таблица 8">
            <a:extLst>
              <a:ext uri="{FF2B5EF4-FFF2-40B4-BE49-F238E27FC236}">
                <a16:creationId xmlns:a16="http://schemas.microsoft.com/office/drawing/2014/main" xmlns="" id="{D40F818F-716D-8D4D-A29B-5CF485D24EF9}"/>
              </a:ext>
            </a:extLst>
          </p:cNvPr>
          <p:cNvGraphicFramePr>
            <a:graphicFrameLocks noGrp="1"/>
          </p:cNvGraphicFramePr>
          <p:nvPr/>
        </p:nvGraphicFramePr>
        <p:xfrm>
          <a:off x="1456043" y="4442265"/>
          <a:ext cx="9265506" cy="1630852"/>
        </p:xfrm>
        <a:graphic>
          <a:graphicData uri="http://schemas.openxmlformats.org/drawingml/2006/table">
            <a:tbl>
              <a:tblPr>
                <a:tableStyleId>{5C22544A-7EE6-4342-B048-85BDC9FD1C3A}</a:tableStyleId>
              </a:tblPr>
              <a:tblGrid>
                <a:gridCol w="3533335">
                  <a:extLst>
                    <a:ext uri="{9D8B030D-6E8A-4147-A177-3AD203B41FA5}">
                      <a16:colId xmlns:a16="http://schemas.microsoft.com/office/drawing/2014/main" xmlns="" val="250582795"/>
                    </a:ext>
                  </a:extLst>
                </a:gridCol>
                <a:gridCol w="1494137">
                  <a:extLst>
                    <a:ext uri="{9D8B030D-6E8A-4147-A177-3AD203B41FA5}">
                      <a16:colId xmlns:a16="http://schemas.microsoft.com/office/drawing/2014/main" xmlns="" val="1522600881"/>
                    </a:ext>
                  </a:extLst>
                </a:gridCol>
                <a:gridCol w="1412678">
                  <a:extLst>
                    <a:ext uri="{9D8B030D-6E8A-4147-A177-3AD203B41FA5}">
                      <a16:colId xmlns:a16="http://schemas.microsoft.com/office/drawing/2014/main" xmlns="" val="2069281217"/>
                    </a:ext>
                  </a:extLst>
                </a:gridCol>
                <a:gridCol w="1412678">
                  <a:extLst>
                    <a:ext uri="{9D8B030D-6E8A-4147-A177-3AD203B41FA5}">
                      <a16:colId xmlns:a16="http://schemas.microsoft.com/office/drawing/2014/main" xmlns="" val="1497651981"/>
                    </a:ext>
                  </a:extLst>
                </a:gridCol>
                <a:gridCol w="1412678">
                  <a:extLst>
                    <a:ext uri="{9D8B030D-6E8A-4147-A177-3AD203B41FA5}">
                      <a16:colId xmlns:a16="http://schemas.microsoft.com/office/drawing/2014/main" xmlns="" val="4256446831"/>
                    </a:ext>
                  </a:extLst>
                </a:gridCol>
              </a:tblGrid>
              <a:tr h="270480">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в кадастре,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 6 946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 9 248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2 836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5 950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790619880"/>
                  </a:ext>
                </a:extLst>
              </a:tr>
              <a:tr h="270480">
                <a:tc>
                  <a:txBody>
                    <a:bodyPr/>
                    <a:lstStyle/>
                    <a:p>
                      <a:pPr algn="l" fontAlgn="ctr"/>
                      <a:r>
                        <a:rPr lang="ru-RU" sz="1400" u="none" strike="noStrike" dirty="0">
                          <a:effectLst/>
                          <a:latin typeface="Arial" panose="020B0604020202020204" pitchFamily="34" charset="0"/>
                          <a:cs typeface="Arial" panose="020B0604020202020204" pitchFamily="34" charset="0"/>
                        </a:rPr>
                        <a:t>Количество объектов на рынке, шт.</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 39</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13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80833573"/>
                  </a:ext>
                </a:extLst>
              </a:tr>
              <a:tr h="409706">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кадастровая стоимость,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 </a:t>
                      </a:r>
                      <a:r>
                        <a:rPr lang="ru-RU" sz="1400" u="none" strike="noStrike" dirty="0">
                          <a:solidFill>
                            <a:srgbClr val="FF0000"/>
                          </a:solidFill>
                          <a:effectLst/>
                          <a:latin typeface="Arial" panose="020B0604020202020204" pitchFamily="34" charset="0"/>
                          <a:cs typeface="Arial" panose="020B0604020202020204" pitchFamily="34" charset="0"/>
                        </a:rPr>
                        <a:t>1 618</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1 167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913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967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22036860"/>
                  </a:ext>
                </a:extLst>
              </a:tr>
              <a:tr h="270480">
                <a:tc>
                  <a:txBody>
                    <a:bodyPr/>
                    <a:lstStyle/>
                    <a:p>
                      <a:pPr algn="l" fontAlgn="ctr"/>
                      <a:r>
                        <a:rPr lang="ru-RU" sz="1400" u="none" strike="noStrike" dirty="0">
                          <a:effectLst/>
                          <a:latin typeface="Arial" panose="020B0604020202020204" pitchFamily="34" charset="0"/>
                          <a:cs typeface="Arial" panose="020B0604020202020204" pitchFamily="34" charset="0"/>
                        </a:rPr>
                        <a:t>Средняя цена на рынке, </a:t>
                      </a:r>
                      <a:r>
                        <a:rPr lang="ru-RU" sz="1400" u="none" strike="noStrike" dirty="0" err="1">
                          <a:effectLst/>
                          <a:latin typeface="Arial" panose="020B0604020202020204" pitchFamily="34" charset="0"/>
                          <a:cs typeface="Arial" panose="020B0604020202020204" pitchFamily="34" charset="0"/>
                        </a:rPr>
                        <a:t>руб</a:t>
                      </a:r>
                      <a:r>
                        <a:rPr lang="ru-RU" sz="1400" u="none" strike="noStrike" dirty="0">
                          <a:effectLst/>
                          <a:latin typeface="Arial" panose="020B0604020202020204" pitchFamily="34" charset="0"/>
                          <a:cs typeface="Arial" panose="020B0604020202020204" pitchFamily="34" charset="0"/>
                        </a:rPr>
                        <a:t>/</a:t>
                      </a:r>
                      <a:r>
                        <a:rPr lang="ru-RU" sz="1400" u="none" strike="noStrike" dirty="0" err="1">
                          <a:effectLst/>
                          <a:latin typeface="Arial" panose="020B0604020202020204" pitchFamily="34" charset="0"/>
                          <a:cs typeface="Arial" panose="020B0604020202020204" pitchFamily="34" charset="0"/>
                        </a:rPr>
                        <a:t>квм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solidFill>
                            <a:srgbClr val="FF0000"/>
                          </a:solidFill>
                          <a:effectLst/>
                          <a:latin typeface="Arial" panose="020B0604020202020204" pitchFamily="34" charset="0"/>
                          <a:cs typeface="Arial" panose="020B0604020202020204" pitchFamily="34" charset="0"/>
                        </a:rPr>
                        <a:t> 1 807</a:t>
                      </a:r>
                      <a:endParaRPr lang="ru-RU"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1 189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400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340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03718771"/>
                  </a:ext>
                </a:extLst>
              </a:tr>
              <a:tr h="409706">
                <a:tc>
                  <a:txBody>
                    <a:bodyPr/>
                    <a:lstStyle/>
                    <a:p>
                      <a:pPr algn="l" fontAlgn="ctr"/>
                      <a:r>
                        <a:rPr lang="ru-RU" sz="1400" u="none" strike="noStrike" dirty="0">
                          <a:effectLst/>
                          <a:latin typeface="Arial" panose="020B0604020202020204" pitchFamily="34" charset="0"/>
                          <a:cs typeface="Arial" panose="020B0604020202020204" pitchFamily="34" charset="0"/>
                        </a:rPr>
                        <a:t>Сумма кадастровой стоимости, </a:t>
                      </a:r>
                      <a:r>
                        <a:rPr lang="ru-RU" sz="1400" u="none" strike="noStrike" dirty="0" err="1">
                          <a:effectLst/>
                          <a:latin typeface="Arial" panose="020B0604020202020204" pitchFamily="34" charset="0"/>
                          <a:cs typeface="Arial" panose="020B0604020202020204" pitchFamily="34" charset="0"/>
                        </a:rPr>
                        <a:t>млрд.руб</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 80,6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rgbClr val="FF0000"/>
                          </a:solidFill>
                          <a:effectLst/>
                          <a:latin typeface="Arial" panose="020B0604020202020204" pitchFamily="34" charset="0"/>
                          <a:ea typeface="+mn-ea"/>
                          <a:cs typeface="Arial" panose="020B0604020202020204" pitchFamily="34" charset="0"/>
                        </a:rPr>
                        <a:t> 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400" u="none" strike="noStrike" kern="1200" dirty="0">
                          <a:solidFill>
                            <a:schemeClr val="dk1"/>
                          </a:solidFill>
                          <a:effectLst/>
                          <a:latin typeface="Arial" panose="020B0604020202020204" pitchFamily="34" charset="0"/>
                          <a:ea typeface="+mn-ea"/>
                          <a:cs typeface="Arial" panose="020B0604020202020204" pitchFamily="34" charset="0"/>
                        </a:rPr>
                        <a:t>44,5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ru-RU" sz="1400" u="none" strike="noStrike" dirty="0">
                          <a:effectLst/>
                          <a:latin typeface="Arial" panose="020B0604020202020204" pitchFamily="34" charset="0"/>
                          <a:cs typeface="Arial" panose="020B0604020202020204" pitchFamily="34" charset="0"/>
                        </a:rPr>
                        <a:t>49,5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3520730"/>
                  </a:ext>
                </a:extLst>
              </a:tr>
            </a:tbl>
          </a:graphicData>
        </a:graphic>
      </p:graphicFrame>
    </p:spTree>
    <p:extLst>
      <p:ext uri="{BB962C8B-B14F-4D97-AF65-F5344CB8AC3E}">
        <p14:creationId xmlns:p14="http://schemas.microsoft.com/office/powerpoint/2010/main" val="321779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Отличия оценки ОКС 2023</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marL="514350" indent="-514350" algn="just">
              <a:buFont typeface="+mj-lt"/>
              <a:buAutoNum type="arabicPeriod"/>
            </a:pPr>
            <a:r>
              <a:rPr lang="ru-RU" dirty="0">
                <a:cs typeface="Times New Roman" panose="02020603050405020304" pitchFamily="18" charset="0"/>
              </a:rPr>
              <a:t>Учтены результаты установления кадастровой стоимости в размере рыночной в отношении объектов по которым измененные сведения были отражены в ЕГРН до июня 2023г.  Выделены в отдельную группу и проиндексированы.</a:t>
            </a:r>
          </a:p>
          <a:p>
            <a:pPr marL="514350" indent="-514350" algn="just">
              <a:buFont typeface="+mj-lt"/>
              <a:buAutoNum type="arabicPeriod"/>
            </a:pPr>
            <a:r>
              <a:rPr lang="ru-RU" dirty="0">
                <a:cs typeface="Times New Roman" panose="02020603050405020304" pitchFamily="18" charset="0"/>
              </a:rPr>
              <a:t>При расчетах затратным подходом единицей измерения выступает 1 </a:t>
            </a:r>
            <a:r>
              <a:rPr lang="ru-RU" dirty="0" err="1">
                <a:cs typeface="Times New Roman" panose="02020603050405020304" pitchFamily="18" charset="0"/>
              </a:rPr>
              <a:t>кв</a:t>
            </a:r>
            <a:r>
              <a:rPr lang="ru-RU" dirty="0">
                <a:cs typeface="Times New Roman" panose="02020603050405020304" pitchFamily="18" charset="0"/>
              </a:rPr>
              <a:t> м, раньше использовали 1 куб м строительного объема. </a:t>
            </a:r>
          </a:p>
          <a:p>
            <a:pPr marL="514350" indent="-514350" algn="just">
              <a:buFont typeface="+mj-lt"/>
              <a:buAutoNum type="arabicPeriod"/>
            </a:pPr>
            <a:r>
              <a:rPr lang="ru-RU" dirty="0">
                <a:cs typeface="Times New Roman" panose="02020603050405020304" pitchFamily="18" charset="0"/>
              </a:rPr>
              <a:t>УПКС для помещений и зданий имеющих одно местоположение стал одинаковым.</a:t>
            </a:r>
          </a:p>
          <a:p>
            <a:pPr algn="just"/>
            <a:endParaRPr lang="ru-RU" dirty="0"/>
          </a:p>
        </p:txBody>
      </p:sp>
    </p:spTree>
    <p:extLst>
      <p:ext uri="{BB962C8B-B14F-4D97-AF65-F5344CB8AC3E}">
        <p14:creationId xmlns:p14="http://schemas.microsoft.com/office/powerpoint/2010/main" val="15367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396532"/>
            <a:ext cx="10744200" cy="788080"/>
          </a:xfrm>
        </p:spPr>
        <p:txBody>
          <a:bodyPr/>
          <a:lstStyle/>
          <a:p>
            <a:r>
              <a:rPr lang="ru-RU" sz="4000" b="1" dirty="0">
                <a:latin typeface="+mn-lt"/>
                <a:cs typeface="Times New Roman" panose="02020603050405020304" pitchFamily="18" charset="0"/>
              </a:rPr>
              <a:t>Группировка ОКС для кадастровой оценки</a:t>
            </a:r>
            <a:endParaRPr lang="ru-RU" sz="4000" dirty="0">
              <a:latin typeface="+mn-lt"/>
            </a:endParaRPr>
          </a:p>
        </p:txBody>
      </p:sp>
      <p:sp>
        <p:nvSpPr>
          <p:cNvPr id="4" name="Подзаголовок 3"/>
          <p:cNvSpPr>
            <a:spLocks noGrp="1"/>
          </p:cNvSpPr>
          <p:nvPr>
            <p:ph type="subTitle" idx="1"/>
          </p:nvPr>
        </p:nvSpPr>
        <p:spPr>
          <a:xfrm>
            <a:off x="1045029" y="1420585"/>
            <a:ext cx="10613571" cy="4498433"/>
          </a:xfrm>
        </p:spPr>
        <p:txBody>
          <a:bodyPr>
            <a:normAutofit/>
          </a:bodyPr>
          <a:lstStyle/>
          <a:p>
            <a:pPr marL="514350" indent="-514350" algn="just">
              <a:buAutoNum type="arabicPeriod"/>
            </a:pPr>
            <a:r>
              <a:rPr lang="ru-RU" sz="1600" dirty="0">
                <a:cs typeface="Times New Roman" panose="02020603050405020304" pitchFamily="18" charset="0"/>
              </a:rPr>
              <a:t>Многоквартирные дома (дома средне- и многоэтажной жилой застройки).</a:t>
            </a:r>
          </a:p>
          <a:p>
            <a:pPr marL="514350" indent="-514350" algn="just">
              <a:buAutoNum type="arabicPeriod"/>
            </a:pPr>
            <a:r>
              <a:rPr lang="ru-RU" sz="1600" dirty="0">
                <a:cs typeface="Times New Roman" panose="02020603050405020304" pitchFamily="18" charset="0"/>
              </a:rPr>
              <a:t> Дома малоэтажной жилой застройки, в том числе индивидуальной жилой застройки - индивидуальные, малоэтажные блокированные (</a:t>
            </a:r>
            <a:r>
              <a:rPr lang="ru-RU" sz="1600" dirty="0" err="1">
                <a:cs typeface="Times New Roman" panose="02020603050405020304" pitchFamily="18" charset="0"/>
              </a:rPr>
              <a:t>таунхаусы</a:t>
            </a:r>
            <a:r>
              <a:rPr lang="ru-RU" sz="1600" dirty="0">
                <a:cs typeface="Times New Roman" panose="02020603050405020304" pitchFamily="18" charset="0"/>
              </a:rPr>
              <a:t>).</a:t>
            </a:r>
          </a:p>
          <a:p>
            <a:pPr marL="514350" indent="-514350" algn="just">
              <a:buAutoNum type="arabicPeriod"/>
            </a:pPr>
            <a:r>
              <a:rPr lang="ru-RU" sz="1600" dirty="0">
                <a:cs typeface="Times New Roman" panose="02020603050405020304" pitchFamily="18" charset="0"/>
              </a:rPr>
              <a:t>Объекты, предназначенные для хранения транспорта.</a:t>
            </a:r>
          </a:p>
          <a:p>
            <a:pPr marL="514350" indent="-514350" algn="just">
              <a:buAutoNum type="arabicPeriod"/>
            </a:pPr>
            <a:r>
              <a:rPr lang="ru-RU" sz="1600" b="1" dirty="0">
                <a:cs typeface="Times New Roman" panose="02020603050405020304" pitchFamily="18" charset="0"/>
              </a:rPr>
              <a:t>Объекты коммерческого назначения, предназначенные для оказания услуг населению, включая многофункционального назначения.</a:t>
            </a:r>
          </a:p>
          <a:p>
            <a:pPr marL="514350" indent="-514350" algn="just">
              <a:buAutoNum type="arabicPeriod"/>
            </a:pPr>
            <a:r>
              <a:rPr lang="ru-RU" sz="1600" dirty="0">
                <a:cs typeface="Times New Roman" panose="02020603050405020304" pitchFamily="18" charset="0"/>
              </a:rPr>
              <a:t>Объекты временного проживания, включая объекты рекреационно-оздоровительного значения.</a:t>
            </a:r>
          </a:p>
          <a:p>
            <a:pPr marL="514350" indent="-514350" algn="just">
              <a:buAutoNum type="arabicPeriod"/>
            </a:pPr>
            <a:r>
              <a:rPr lang="ru-RU" sz="1600" dirty="0">
                <a:cs typeface="Times New Roman" panose="02020603050405020304" pitchFamily="18" charset="0"/>
              </a:rPr>
              <a:t>Административные и бытовые объекты. </a:t>
            </a:r>
          </a:p>
          <a:p>
            <a:pPr marL="514350" indent="-514350" algn="just">
              <a:buAutoNum type="arabicPeriod"/>
            </a:pPr>
            <a:r>
              <a:rPr lang="ru-RU" sz="1600" dirty="0">
                <a:cs typeface="Times New Roman" panose="02020603050405020304" pitchFamily="18" charset="0"/>
              </a:rPr>
              <a:t>Объекты производственного назначения, за исключением передаточных устройств и сооружений</a:t>
            </a:r>
          </a:p>
          <a:p>
            <a:pPr marL="514350" indent="-514350" algn="just">
              <a:buAutoNum type="arabicPeriod"/>
            </a:pPr>
            <a:r>
              <a:rPr lang="ru-RU" sz="1600" dirty="0">
                <a:cs typeface="Times New Roman" panose="02020603050405020304" pitchFamily="18" charset="0"/>
              </a:rPr>
              <a:t>Учебные, спортивные объекты, объекты культуры и искусства, культовые объекты, музеи, лечебно-оздоровительные и общественного назначения объекты.</a:t>
            </a:r>
          </a:p>
          <a:p>
            <a:pPr marL="514350" indent="-514350" algn="just">
              <a:buAutoNum type="arabicPeriod"/>
            </a:pPr>
            <a:r>
              <a:rPr lang="ru-RU" sz="1600" dirty="0">
                <a:cs typeface="Times New Roman" panose="02020603050405020304" pitchFamily="18" charset="0"/>
              </a:rPr>
              <a:t>Прочие объекты.</a:t>
            </a:r>
          </a:p>
          <a:p>
            <a:pPr marL="514350" indent="-514350" algn="just">
              <a:buAutoNum type="arabicPeriod"/>
            </a:pPr>
            <a:r>
              <a:rPr lang="ru-RU" sz="1600" dirty="0">
                <a:cs typeface="Times New Roman" panose="02020603050405020304" pitchFamily="18" charset="0"/>
              </a:rPr>
              <a:t>Сооружения.</a:t>
            </a:r>
          </a:p>
          <a:p>
            <a:pPr marL="514350" indent="-514350" algn="just">
              <a:buAutoNum type="arabicPeriod"/>
            </a:pPr>
            <a:r>
              <a:rPr lang="ru-RU" sz="1600" dirty="0">
                <a:cs typeface="Times New Roman" panose="02020603050405020304" pitchFamily="18" charset="0"/>
              </a:rPr>
              <a:t>Машино-места.</a:t>
            </a:r>
          </a:p>
        </p:txBody>
      </p:sp>
    </p:spTree>
    <p:extLst>
      <p:ext uri="{BB962C8B-B14F-4D97-AF65-F5344CB8AC3E}">
        <p14:creationId xmlns:p14="http://schemas.microsoft.com/office/powerpoint/2010/main" val="185590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2000" b="1" dirty="0">
                <a:latin typeface="+mn-lt"/>
                <a:cs typeface="Times New Roman" panose="02020603050405020304" pitchFamily="18" charset="0"/>
              </a:rPr>
              <a:t>Результаты анализа минимальных, средних и максимальный удельных показателей кадастровой стоимости в разрезе групп объектов недвижимости на 01.01.2023г.</a:t>
            </a:r>
            <a:endParaRPr lang="ru-RU" sz="2000" dirty="0">
              <a:latin typeface="+mn-lt"/>
            </a:endParaRPr>
          </a:p>
        </p:txBody>
      </p:sp>
      <p:graphicFrame>
        <p:nvGraphicFramePr>
          <p:cNvPr id="7" name="Объект 5">
            <a:extLst>
              <a:ext uri="{FF2B5EF4-FFF2-40B4-BE49-F238E27FC236}">
                <a16:creationId xmlns:a16="http://schemas.microsoft.com/office/drawing/2014/main" xmlns="" id="{0002F7A9-5F31-0D49-B66D-0E0179B2D54D}"/>
              </a:ext>
            </a:extLst>
          </p:cNvPr>
          <p:cNvGraphicFramePr>
            <a:graphicFrameLocks/>
          </p:cNvGraphicFramePr>
          <p:nvPr/>
        </p:nvGraphicFramePr>
        <p:xfrm>
          <a:off x="296883" y="1520042"/>
          <a:ext cx="11578441" cy="4180115"/>
        </p:xfrm>
        <a:graphic>
          <a:graphicData uri="http://schemas.openxmlformats.org/drawingml/2006/table">
            <a:tbl>
              <a:tblPr>
                <a:tableStyleId>{5C22544A-7EE6-4342-B048-85BDC9FD1C3A}</a:tableStyleId>
              </a:tblPr>
              <a:tblGrid>
                <a:gridCol w="1103175">
                  <a:extLst>
                    <a:ext uri="{9D8B030D-6E8A-4147-A177-3AD203B41FA5}">
                      <a16:colId xmlns:a16="http://schemas.microsoft.com/office/drawing/2014/main" xmlns="" val="3403087652"/>
                    </a:ext>
                  </a:extLst>
                </a:gridCol>
                <a:gridCol w="1107693">
                  <a:extLst>
                    <a:ext uri="{9D8B030D-6E8A-4147-A177-3AD203B41FA5}">
                      <a16:colId xmlns:a16="http://schemas.microsoft.com/office/drawing/2014/main" xmlns="" val="3959625036"/>
                    </a:ext>
                  </a:extLst>
                </a:gridCol>
                <a:gridCol w="907390">
                  <a:extLst>
                    <a:ext uri="{9D8B030D-6E8A-4147-A177-3AD203B41FA5}">
                      <a16:colId xmlns:a16="http://schemas.microsoft.com/office/drawing/2014/main" xmlns="" val="1989353986"/>
                    </a:ext>
                  </a:extLst>
                </a:gridCol>
                <a:gridCol w="693531">
                  <a:extLst>
                    <a:ext uri="{9D8B030D-6E8A-4147-A177-3AD203B41FA5}">
                      <a16:colId xmlns:a16="http://schemas.microsoft.com/office/drawing/2014/main" xmlns="" val="1845029757"/>
                    </a:ext>
                  </a:extLst>
                </a:gridCol>
                <a:gridCol w="692779">
                  <a:extLst>
                    <a:ext uri="{9D8B030D-6E8A-4147-A177-3AD203B41FA5}">
                      <a16:colId xmlns:a16="http://schemas.microsoft.com/office/drawing/2014/main" xmlns="" val="4089461987"/>
                    </a:ext>
                  </a:extLst>
                </a:gridCol>
                <a:gridCol w="679224">
                  <a:extLst>
                    <a:ext uri="{9D8B030D-6E8A-4147-A177-3AD203B41FA5}">
                      <a16:colId xmlns:a16="http://schemas.microsoft.com/office/drawing/2014/main" xmlns="" val="3082321905"/>
                    </a:ext>
                  </a:extLst>
                </a:gridCol>
                <a:gridCol w="746997">
                  <a:extLst>
                    <a:ext uri="{9D8B030D-6E8A-4147-A177-3AD203B41FA5}">
                      <a16:colId xmlns:a16="http://schemas.microsoft.com/office/drawing/2014/main" xmlns="" val="2289786361"/>
                    </a:ext>
                  </a:extLst>
                </a:gridCol>
                <a:gridCol w="746997">
                  <a:extLst>
                    <a:ext uri="{9D8B030D-6E8A-4147-A177-3AD203B41FA5}">
                      <a16:colId xmlns:a16="http://schemas.microsoft.com/office/drawing/2014/main" xmlns="" val="1807454617"/>
                    </a:ext>
                  </a:extLst>
                </a:gridCol>
                <a:gridCol w="640820">
                  <a:extLst>
                    <a:ext uri="{9D8B030D-6E8A-4147-A177-3AD203B41FA5}">
                      <a16:colId xmlns:a16="http://schemas.microsoft.com/office/drawing/2014/main" xmlns="" val="1779615010"/>
                    </a:ext>
                  </a:extLst>
                </a:gridCol>
                <a:gridCol w="746997">
                  <a:extLst>
                    <a:ext uri="{9D8B030D-6E8A-4147-A177-3AD203B41FA5}">
                      <a16:colId xmlns:a16="http://schemas.microsoft.com/office/drawing/2014/main" xmlns="" val="2334827717"/>
                    </a:ext>
                  </a:extLst>
                </a:gridCol>
                <a:gridCol w="747750">
                  <a:extLst>
                    <a:ext uri="{9D8B030D-6E8A-4147-A177-3AD203B41FA5}">
                      <a16:colId xmlns:a16="http://schemas.microsoft.com/office/drawing/2014/main" xmlns="" val="1934414923"/>
                    </a:ext>
                  </a:extLst>
                </a:gridCol>
                <a:gridCol w="1012811">
                  <a:extLst>
                    <a:ext uri="{9D8B030D-6E8A-4147-A177-3AD203B41FA5}">
                      <a16:colId xmlns:a16="http://schemas.microsoft.com/office/drawing/2014/main" xmlns="" val="3161731851"/>
                    </a:ext>
                  </a:extLst>
                </a:gridCol>
                <a:gridCol w="1012811">
                  <a:extLst>
                    <a:ext uri="{9D8B030D-6E8A-4147-A177-3AD203B41FA5}">
                      <a16:colId xmlns:a16="http://schemas.microsoft.com/office/drawing/2014/main" xmlns="" val="3530508102"/>
                    </a:ext>
                  </a:extLst>
                </a:gridCol>
                <a:gridCol w="739466">
                  <a:extLst>
                    <a:ext uri="{9D8B030D-6E8A-4147-A177-3AD203B41FA5}">
                      <a16:colId xmlns:a16="http://schemas.microsoft.com/office/drawing/2014/main" xmlns="" val="2411773740"/>
                    </a:ext>
                  </a:extLst>
                </a:gridCol>
              </a:tblGrid>
              <a:tr h="1002794">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Наименование МР (МО/ГО)</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Количество объектов недвижимости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2">
                  <a:txBody>
                    <a:bodyPr/>
                    <a:lstStyle/>
                    <a:p>
                      <a:pPr>
                        <a:spcAft>
                          <a:spcPts val="0"/>
                        </a:spcAft>
                      </a:pPr>
                      <a:r>
                        <a:rPr lang="ru-RU" sz="1200" dirty="0">
                          <a:effectLst/>
                          <a:latin typeface="Times New Roman" panose="02020603050405020304" pitchFamily="18" charset="0"/>
                          <a:cs typeface="Times New Roman" panose="02020603050405020304" pitchFamily="18" charset="0"/>
                        </a:rPr>
                        <a:t>Значение</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gridSpan="11">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УПКС по группам объектов недвижимости, руб./</a:t>
                      </a:r>
                      <a:r>
                        <a:rPr lang="ru-RU" sz="1200" dirty="0" err="1">
                          <a:effectLst/>
                          <a:latin typeface="Times New Roman" panose="02020603050405020304" pitchFamily="18" charset="0"/>
                          <a:cs typeface="Times New Roman" panose="02020603050405020304" pitchFamily="18" charset="0"/>
                        </a:rPr>
                        <a:t>кв.м</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30899156"/>
                  </a:ext>
                </a:extLst>
              </a:tr>
              <a:tr h="4021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b="1" dirty="0">
                          <a:effectLst/>
                          <a:latin typeface="Times New Roman" panose="02020603050405020304" pitchFamily="18" charset="0"/>
                          <a:cs typeface="Times New Roman" panose="02020603050405020304" pitchFamily="18" charset="0"/>
                        </a:rPr>
                        <a:t>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80848444"/>
                  </a:ext>
                </a:extLst>
              </a:tr>
              <a:tr h="502741">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 Городской округ город Нижний Новгород</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908882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Мин.</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210,58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910,18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372,75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684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1 107,62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629,76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894,34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618,47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300,71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72,13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3931,47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4086192015"/>
                  </a:ext>
                </a:extLst>
              </a:tr>
              <a:tr h="402193">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Ср.</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85 607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22 768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4 778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32 523</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28 506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25 932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13 539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24 617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20 064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6 904 581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12 298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399481873"/>
                  </a:ext>
                </a:extLst>
              </a:tr>
              <a:tr h="402193">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Макс.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191 252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88 999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33 716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89 154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54 453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78 019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66 668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108 075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107 743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3 680 442 665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15 437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2566848860"/>
                  </a:ext>
                </a:extLst>
              </a:tr>
              <a:tr h="402193">
                <a:tc rowSpan="3">
                  <a:txBody>
                    <a:bodyPr/>
                    <a:lstStyle/>
                    <a:p>
                      <a:pPr>
                        <a:spcAft>
                          <a:spcPts val="0"/>
                        </a:spcAft>
                      </a:pPr>
                      <a:r>
                        <a:rPr lang="ru-RU" sz="1200">
                          <a:effectLst/>
                          <a:latin typeface="Times New Roman" panose="02020603050405020304" pitchFamily="18" charset="0"/>
                          <a:cs typeface="Times New Roman" panose="02020603050405020304" pitchFamily="18" charset="0"/>
                        </a:rPr>
                        <a:t>Итого по субъекту РФ</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rowSpan="3">
                  <a:txBody>
                    <a:bodyPr/>
                    <a:lstStyle/>
                    <a:p>
                      <a:pPr>
                        <a:spcAft>
                          <a:spcPts val="0"/>
                        </a:spcAft>
                      </a:pPr>
                      <a:r>
                        <a:rPr lang="ru-RU" sz="1200" dirty="0">
                          <a:effectLst/>
                          <a:latin typeface="Times New Roman" panose="02020603050405020304" pitchFamily="18" charset="0"/>
                          <a:cs typeface="Times New Roman" panose="02020603050405020304" pitchFamily="18" charset="0"/>
                        </a:rPr>
                        <a:t>2490315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Мин.</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210,58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368,2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261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284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1 107,62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441,38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54,4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618,47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285,24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15,39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3 931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2964686230"/>
                  </a:ext>
                </a:extLst>
              </a:tr>
              <a:tr h="563067">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Ср.</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23 858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13 971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3 081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12 183</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11 584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14 196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7 248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12 643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10 215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7 157 166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12 298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2358195818"/>
                  </a:ext>
                </a:extLst>
              </a:tr>
              <a:tr h="502741">
                <a:tc vMerge="1">
                  <a:txBody>
                    <a:bodyPr/>
                    <a:lstStyle/>
                    <a:p>
                      <a:endParaRPr lang="ru-RU"/>
                    </a:p>
                  </a:txBody>
                  <a:tcPr/>
                </a:tc>
                <a:tc vMerge="1">
                  <a:txBody>
                    <a:bodyPr/>
                    <a:lstStyle/>
                    <a:p>
                      <a:endParaRPr lang="ru-RU"/>
                    </a:p>
                  </a:txBody>
                  <a:tcPr/>
                </a:tc>
                <a:tc>
                  <a:txBody>
                    <a:bodyPr/>
                    <a:lstStyle/>
                    <a:p>
                      <a:pPr>
                        <a:spcAft>
                          <a:spcPts val="0"/>
                        </a:spcAft>
                      </a:pPr>
                      <a:r>
                        <a:rPr lang="ru-RU" sz="1200">
                          <a:effectLst/>
                          <a:latin typeface="Times New Roman" panose="02020603050405020304" pitchFamily="18" charset="0"/>
                          <a:cs typeface="Times New Roman" panose="02020603050405020304" pitchFamily="18" charset="0"/>
                        </a:rPr>
                        <a:t>Макс.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191 252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88 999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33 716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b="1" dirty="0">
                          <a:effectLst/>
                          <a:latin typeface="Times New Roman" panose="02020603050405020304" pitchFamily="18" charset="0"/>
                          <a:cs typeface="Times New Roman" panose="02020603050405020304" pitchFamily="18" charset="0"/>
                        </a:rPr>
                        <a:t>89 154</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60 157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78 019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66 668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108 075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a:effectLst/>
                          <a:latin typeface="Times New Roman" panose="02020603050405020304" pitchFamily="18" charset="0"/>
                          <a:cs typeface="Times New Roman" panose="02020603050405020304" pitchFamily="18" charset="0"/>
                        </a:rPr>
                        <a:t>107 743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5 518 602 622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tc>
                  <a:txBody>
                    <a:bodyPr/>
                    <a:lstStyle/>
                    <a:p>
                      <a:pPr algn="r">
                        <a:spcAft>
                          <a:spcPts val="0"/>
                        </a:spcAft>
                      </a:pPr>
                      <a:r>
                        <a:rPr lang="ru-RU" sz="1200" dirty="0">
                          <a:effectLst/>
                          <a:latin typeface="Times New Roman" panose="02020603050405020304" pitchFamily="18" charset="0"/>
                          <a:cs typeface="Times New Roman" panose="02020603050405020304" pitchFamily="18" charset="0"/>
                        </a:rPr>
                        <a:t>15 437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44" marR="68144" marT="0" marB="0" anchor="ctr"/>
                </a:tc>
                <a:extLst>
                  <a:ext uri="{0D108BD9-81ED-4DB2-BD59-A6C34878D82A}">
                    <a16:rowId xmlns:a16="http://schemas.microsoft.com/office/drawing/2014/main" xmlns="" val="1554218337"/>
                  </a:ext>
                </a:extLst>
              </a:tr>
            </a:tbl>
          </a:graphicData>
        </a:graphic>
      </p:graphicFrame>
    </p:spTree>
    <p:extLst>
      <p:ext uri="{BB962C8B-B14F-4D97-AF65-F5344CB8AC3E}">
        <p14:creationId xmlns:p14="http://schemas.microsoft.com/office/powerpoint/2010/main" val="540180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271" y="632506"/>
            <a:ext cx="11756572" cy="592137"/>
          </a:xfrm>
        </p:spPr>
        <p:txBody>
          <a:bodyPr/>
          <a:lstStyle/>
          <a:p>
            <a:r>
              <a:rPr lang="ru-RU" sz="2800" b="1" dirty="0">
                <a:latin typeface="+mn-lt"/>
                <a:cs typeface="Times New Roman" panose="02020603050405020304" pitchFamily="18" charset="0"/>
              </a:rPr>
              <a:t>Анализ рынка г. </a:t>
            </a:r>
            <a:r>
              <a:rPr lang="ru-RU" sz="2800" b="1" dirty="0" err="1">
                <a:latin typeface="+mn-lt"/>
                <a:cs typeface="Times New Roman" panose="02020603050405020304" pitchFamily="18" charset="0"/>
              </a:rPr>
              <a:t>Н.Новгорода</a:t>
            </a:r>
            <a:r>
              <a:rPr lang="ru-RU" sz="2800" b="1" dirty="0">
                <a:latin typeface="+mn-lt"/>
                <a:cs typeface="Times New Roman" panose="02020603050405020304" pitchFamily="18" charset="0"/>
              </a:rPr>
              <a:t> январь 2024 г ООО «Компания «ОСТ»</a:t>
            </a:r>
            <a:endParaRPr lang="ru-RU" sz="2800" dirty="0">
              <a:latin typeface="+mn-lt"/>
            </a:endParaRPr>
          </a:p>
        </p:txBody>
      </p:sp>
      <p:pic>
        <p:nvPicPr>
          <p:cNvPr id="6" name="Объект 4">
            <a:extLst>
              <a:ext uri="{FF2B5EF4-FFF2-40B4-BE49-F238E27FC236}">
                <a16:creationId xmlns:a16="http://schemas.microsoft.com/office/drawing/2014/main" xmlns="" id="{196F1580-5ADF-F54C-B04F-74FDE46774F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92530" y="1270661"/>
            <a:ext cx="9714015" cy="479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3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271" y="632506"/>
            <a:ext cx="11609615" cy="445180"/>
          </a:xfrm>
        </p:spPr>
        <p:txBody>
          <a:bodyPr>
            <a:normAutofit fontScale="90000"/>
          </a:bodyPr>
          <a:lstStyle/>
          <a:p>
            <a:r>
              <a:rPr lang="ru-RU" sz="2800" b="1" dirty="0">
                <a:latin typeface="+mn-lt"/>
                <a:cs typeface="Times New Roman" panose="02020603050405020304" pitchFamily="18" charset="0"/>
              </a:rPr>
              <a:t>Анализ рынка г. </a:t>
            </a:r>
            <a:r>
              <a:rPr lang="ru-RU" sz="2800" b="1" dirty="0" err="1">
                <a:latin typeface="+mn-lt"/>
                <a:cs typeface="Times New Roman" panose="02020603050405020304" pitchFamily="18" charset="0"/>
              </a:rPr>
              <a:t>Н.Новгорода</a:t>
            </a:r>
            <a:r>
              <a:rPr lang="ru-RU" sz="2800" b="1" dirty="0">
                <a:latin typeface="+mn-lt"/>
                <a:cs typeface="Times New Roman" panose="02020603050405020304" pitchFamily="18" charset="0"/>
              </a:rPr>
              <a:t> январь 2024 г ООО «Компания «ОСТ»</a:t>
            </a:r>
            <a:endParaRPr lang="ru-RU" sz="2800" dirty="0">
              <a:latin typeface="+mn-lt"/>
            </a:endParaRPr>
          </a:p>
        </p:txBody>
      </p:sp>
      <p:sp>
        <p:nvSpPr>
          <p:cNvPr id="5" name="Подзаголовок 4">
            <a:extLst>
              <a:ext uri="{FF2B5EF4-FFF2-40B4-BE49-F238E27FC236}">
                <a16:creationId xmlns:a16="http://schemas.microsoft.com/office/drawing/2014/main" xmlns="" id="{E6ECA7B7-7F4A-B847-B982-0AE2E463DFA5}"/>
              </a:ext>
            </a:extLst>
          </p:cNvPr>
          <p:cNvSpPr>
            <a:spLocks noGrp="1"/>
          </p:cNvSpPr>
          <p:nvPr>
            <p:ph type="subTitle" idx="1"/>
          </p:nvPr>
        </p:nvSpPr>
        <p:spPr/>
        <p:txBody>
          <a:bodyPr/>
          <a:lstStyle/>
          <a:p>
            <a:endParaRPr lang="ru-RU"/>
          </a:p>
        </p:txBody>
      </p:sp>
      <p:pic>
        <p:nvPicPr>
          <p:cNvPr id="6" name="Объект 6">
            <a:extLst>
              <a:ext uri="{FF2B5EF4-FFF2-40B4-BE49-F238E27FC236}">
                <a16:creationId xmlns:a16="http://schemas.microsoft.com/office/drawing/2014/main" xmlns="" id="{FF14C8AD-0059-174A-95D2-06D4D9A02F7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88026" y="1140031"/>
            <a:ext cx="9340390" cy="50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4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396749" y="1358198"/>
            <a:ext cx="3484305" cy="4430362"/>
          </a:xfrm>
        </p:spPr>
        <p:txBody>
          <a:bodyPr/>
          <a:lstStyle/>
          <a:p>
            <a:pPr algn="l"/>
            <a:r>
              <a:rPr lang="ru-RU" sz="3200" b="1" dirty="0">
                <a:latin typeface="+mn-lt"/>
                <a:cs typeface="Times New Roman" panose="02020603050405020304" pitchFamily="18" charset="0"/>
              </a:rPr>
              <a:t>Ценовое зонирование жилья </a:t>
            </a:r>
            <a:br>
              <a:rPr lang="ru-RU" sz="3200" b="1" dirty="0">
                <a:latin typeface="+mn-lt"/>
                <a:cs typeface="Times New Roman" panose="02020603050405020304" pitchFamily="18" charset="0"/>
              </a:rPr>
            </a:br>
            <a:r>
              <a:rPr lang="ru-RU" sz="3200" b="1" dirty="0">
                <a:latin typeface="+mn-lt"/>
                <a:cs typeface="Times New Roman" panose="02020603050405020304" pitchFamily="18" charset="0"/>
              </a:rPr>
              <a:t>г. </a:t>
            </a:r>
            <a:r>
              <a:rPr lang="ru-RU" sz="3200" b="1" dirty="0" err="1">
                <a:latin typeface="+mn-lt"/>
                <a:cs typeface="Times New Roman" panose="02020603050405020304" pitchFamily="18" charset="0"/>
              </a:rPr>
              <a:t>Н.Новгород</a:t>
            </a:r>
            <a:r>
              <a:rPr lang="ru-RU" sz="3200" b="1" dirty="0">
                <a:latin typeface="+mn-lt"/>
                <a:cs typeface="Times New Roman" panose="02020603050405020304" pitchFamily="18" charset="0"/>
              </a:rPr>
              <a:t> </a:t>
            </a:r>
            <a:br>
              <a:rPr lang="ru-RU" sz="3200" b="1" dirty="0">
                <a:latin typeface="+mn-lt"/>
                <a:cs typeface="Times New Roman" panose="02020603050405020304" pitchFamily="18" charset="0"/>
              </a:rPr>
            </a:br>
            <a:r>
              <a:rPr lang="ru-RU" sz="3200" b="1" dirty="0">
                <a:latin typeface="+mn-lt"/>
                <a:cs typeface="Times New Roman" panose="02020603050405020304" pitchFamily="18" charset="0"/>
              </a:rPr>
              <a:t>на 01.01.2023</a:t>
            </a:r>
            <a:endParaRPr lang="ru-RU" sz="3200" dirty="0">
              <a:latin typeface="+mn-lt"/>
            </a:endParaRPr>
          </a:p>
        </p:txBody>
      </p:sp>
      <p:pic>
        <p:nvPicPr>
          <p:cNvPr id="6" name="Объект 7">
            <a:extLst>
              <a:ext uri="{FF2B5EF4-FFF2-40B4-BE49-F238E27FC236}">
                <a16:creationId xmlns:a16="http://schemas.microsoft.com/office/drawing/2014/main" xmlns="" id="{5D9A130E-0D45-3A43-ABAD-8815E830B1E1}"/>
              </a:ext>
            </a:extLst>
          </p:cNvPr>
          <p:cNvPicPr>
            <a:picLocks/>
          </p:cNvPicPr>
          <p:nvPr/>
        </p:nvPicPr>
        <p:blipFill>
          <a:blip r:embed="rId3"/>
          <a:stretch>
            <a:fillRect/>
          </a:stretch>
        </p:blipFill>
        <p:spPr bwMode="auto">
          <a:xfrm>
            <a:off x="723901" y="338077"/>
            <a:ext cx="7132835" cy="5741718"/>
          </a:xfrm>
          <a:prstGeom prst="rect">
            <a:avLst/>
          </a:prstGeom>
          <a:noFill/>
          <a:ln w="9528">
            <a:solidFill>
              <a:srgbClr val="000000"/>
            </a:solidFill>
            <a:prstDash val="solid"/>
          </a:ln>
          <a:extLst>
            <a:ext uri="{909E8E84-426E-40DD-AFC4-6F175D3DCCD1}">
              <a14:hiddenFill xmlns:a14="http://schemas.microsoft.com/office/drawing/2010/main">
                <a:solidFill>
                  <a:srgbClr val="FFFFFF"/>
                </a:solidFill>
              </a14:hiddenFill>
            </a:ext>
          </a:extLst>
        </p:spPr>
      </p:pic>
      <p:sp>
        <p:nvSpPr>
          <p:cNvPr id="7" name="Надпись 57">
            <a:extLst>
              <a:ext uri="{FF2B5EF4-FFF2-40B4-BE49-F238E27FC236}">
                <a16:creationId xmlns:a16="http://schemas.microsoft.com/office/drawing/2014/main" xmlns="" id="{FC5C70B2-0D56-7C4A-A9BE-FFB95EC25E74}"/>
              </a:ext>
            </a:extLst>
          </p:cNvPr>
          <p:cNvSpPr txBox="1"/>
          <p:nvPr/>
        </p:nvSpPr>
        <p:spPr>
          <a:xfrm>
            <a:off x="1436762" y="4957783"/>
            <a:ext cx="5343555" cy="266700"/>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1 от 160 000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190 000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8" name="Надпись 58">
            <a:extLst>
              <a:ext uri="{FF2B5EF4-FFF2-40B4-BE49-F238E27FC236}">
                <a16:creationId xmlns:a16="http://schemas.microsoft.com/office/drawing/2014/main" xmlns="" id="{8CBEEEF9-12D6-D248-92E9-2F48B031C4EB}"/>
              </a:ext>
            </a:extLst>
          </p:cNvPr>
          <p:cNvSpPr txBox="1"/>
          <p:nvPr/>
        </p:nvSpPr>
        <p:spPr>
          <a:xfrm>
            <a:off x="1436762" y="5172199"/>
            <a:ext cx="5022921" cy="265916"/>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2 от 120 000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160 000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9" name="Надпись 59">
            <a:extLst>
              <a:ext uri="{FF2B5EF4-FFF2-40B4-BE49-F238E27FC236}">
                <a16:creationId xmlns:a16="http://schemas.microsoft.com/office/drawing/2014/main" xmlns="" id="{02CF118A-18C3-C549-AAA4-21196C5CEF41}"/>
              </a:ext>
            </a:extLst>
          </p:cNvPr>
          <p:cNvSpPr txBox="1"/>
          <p:nvPr/>
        </p:nvSpPr>
        <p:spPr>
          <a:xfrm>
            <a:off x="1436762" y="5411973"/>
            <a:ext cx="4642910" cy="239774"/>
          </a:xfrm>
          <a:prstGeom prst="rect">
            <a:avLst/>
          </a:prstGeom>
          <a:noFill/>
          <a:ln>
            <a:noFill/>
            <a:prstDash/>
          </a:ln>
        </p:spPr>
        <p:txBody>
          <a:bodyPr vert="horz" wrap="square" lIns="91440" tIns="45720" rIns="91440" bIns="45720" anchor="t" anchorCtr="0" compatLnSpc="1">
            <a:no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3 от 80 000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120 000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
        <p:nvSpPr>
          <p:cNvPr id="10" name="Надпись 63">
            <a:extLst>
              <a:ext uri="{FF2B5EF4-FFF2-40B4-BE49-F238E27FC236}">
                <a16:creationId xmlns:a16="http://schemas.microsoft.com/office/drawing/2014/main" xmlns="" id="{943936BC-1FA5-9A46-A95C-CF985EEBABDE}"/>
              </a:ext>
            </a:extLst>
          </p:cNvPr>
          <p:cNvSpPr txBox="1"/>
          <p:nvPr/>
        </p:nvSpPr>
        <p:spPr>
          <a:xfrm>
            <a:off x="1436762" y="5651746"/>
            <a:ext cx="4464781" cy="273629"/>
          </a:xfrm>
          <a:prstGeom prst="rect">
            <a:avLst/>
          </a:prstGeom>
          <a:noFill/>
          <a:ln>
            <a:noFill/>
            <a:prstDash/>
          </a:ln>
        </p:spPr>
        <p:txBody>
          <a:bodyPr vert="horz" wrap="square" lIns="91440" tIns="45720" rIns="91440" bIns="45720" anchor="t" anchorCtr="0" compatLnSpc="1">
            <a:normAutofit/>
          </a:bodyPr>
          <a:lstStyle/>
          <a:p>
            <a:pPr algn="l">
              <a:lnSpc>
                <a:spcPct val="106000"/>
              </a:lnSpc>
              <a:spcBef>
                <a:spcPts val="500"/>
              </a:spcBef>
              <a:spcAft>
                <a:spcPts val="800"/>
              </a:spcAft>
            </a:pPr>
            <a:r>
              <a:rPr lang="ru-RU" sz="1200" dirty="0">
                <a:effectLst/>
                <a:latin typeface="Times New Roman" panose="02020603050405020304" pitchFamily="18" charset="0"/>
                <a:ea typeface="Calibri" panose="020F0502020204030204" pitchFamily="34" charset="0"/>
              </a:rPr>
              <a:t>- Ценовая зона 4 от 40 000 руб./</a:t>
            </a:r>
            <a:r>
              <a:rPr lang="ru-RU" sz="1200" dirty="0" err="1">
                <a:effectLst/>
                <a:latin typeface="Times New Roman" panose="02020603050405020304" pitchFamily="18" charset="0"/>
                <a:ea typeface="Calibri" panose="020F0502020204030204" pitchFamily="34" charset="0"/>
              </a:rPr>
              <a:t>кв.м</a:t>
            </a:r>
            <a:r>
              <a:rPr lang="ru-RU" sz="1200" dirty="0">
                <a:effectLst/>
                <a:latin typeface="Times New Roman" panose="02020603050405020304" pitchFamily="18" charset="0"/>
                <a:ea typeface="Calibri" panose="020F0502020204030204" pitchFamily="34" charset="0"/>
              </a:rPr>
              <a:t> до 80 000 руб./</a:t>
            </a:r>
            <a:r>
              <a:rPr lang="ru-RU" sz="1200" dirty="0" err="1">
                <a:effectLst/>
                <a:latin typeface="Times New Roman" panose="02020603050405020304" pitchFamily="18" charset="0"/>
                <a:ea typeface="Calibri" panose="020F0502020204030204" pitchFamily="34" charset="0"/>
              </a:rPr>
              <a:t>кв.м</a:t>
            </a:r>
            <a:endParaRPr lang="ru-RU"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5413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405114"/>
            <a:ext cx="10744200" cy="404183"/>
          </a:xfrm>
        </p:spPr>
        <p:txBody>
          <a:bodyPr>
            <a:normAutofit fontScale="90000"/>
          </a:bodyPr>
          <a:lstStyle/>
          <a:p>
            <a:r>
              <a:rPr lang="ru-RU" sz="2400" b="1" dirty="0">
                <a:latin typeface="+mn-lt"/>
                <a:cs typeface="Times New Roman" panose="02020603050405020304" pitchFamily="18" charset="0"/>
              </a:rPr>
              <a:t>Динамика цен на вторичное жильё г. Нижнего Новгорода</a:t>
            </a:r>
            <a:endParaRPr lang="ru-RU" sz="2400" dirty="0">
              <a:latin typeface="+mn-lt"/>
            </a:endParaRPr>
          </a:p>
        </p:txBody>
      </p:sp>
      <p:graphicFrame>
        <p:nvGraphicFramePr>
          <p:cNvPr id="6" name="Объект 9">
            <a:extLst>
              <a:ext uri="{FF2B5EF4-FFF2-40B4-BE49-F238E27FC236}">
                <a16:creationId xmlns:a16="http://schemas.microsoft.com/office/drawing/2014/main" xmlns="" id="{5A4809E3-5B42-A441-A335-185BC4886502}"/>
              </a:ext>
            </a:extLst>
          </p:cNvPr>
          <p:cNvGraphicFramePr>
            <a:graphicFrameLocks/>
          </p:cNvGraphicFramePr>
          <p:nvPr/>
        </p:nvGraphicFramePr>
        <p:xfrm>
          <a:off x="838200" y="809297"/>
          <a:ext cx="10515600" cy="5170930"/>
        </p:xfrm>
        <a:graphic>
          <a:graphicData uri="http://schemas.openxmlformats.org/drawingml/2006/table">
            <a:tbl>
              <a:tblPr>
                <a:tableStyleId>{5C22544A-7EE6-4342-B048-85BDC9FD1C3A}</a:tableStyleId>
              </a:tblPr>
              <a:tblGrid>
                <a:gridCol w="1447685">
                  <a:extLst>
                    <a:ext uri="{9D8B030D-6E8A-4147-A177-3AD203B41FA5}">
                      <a16:colId xmlns:a16="http://schemas.microsoft.com/office/drawing/2014/main" xmlns="" val="2758659355"/>
                    </a:ext>
                  </a:extLst>
                </a:gridCol>
                <a:gridCol w="1718131">
                  <a:extLst>
                    <a:ext uri="{9D8B030D-6E8A-4147-A177-3AD203B41FA5}">
                      <a16:colId xmlns:a16="http://schemas.microsoft.com/office/drawing/2014/main" xmlns="" val="2285776991"/>
                    </a:ext>
                  </a:extLst>
                </a:gridCol>
                <a:gridCol w="1543136">
                  <a:extLst>
                    <a:ext uri="{9D8B030D-6E8A-4147-A177-3AD203B41FA5}">
                      <a16:colId xmlns:a16="http://schemas.microsoft.com/office/drawing/2014/main" xmlns="" val="3377160472"/>
                    </a:ext>
                  </a:extLst>
                </a:gridCol>
                <a:gridCol w="1431775">
                  <a:extLst>
                    <a:ext uri="{9D8B030D-6E8A-4147-A177-3AD203B41FA5}">
                      <a16:colId xmlns:a16="http://schemas.microsoft.com/office/drawing/2014/main" xmlns="" val="2704388346"/>
                    </a:ext>
                  </a:extLst>
                </a:gridCol>
                <a:gridCol w="1574954">
                  <a:extLst>
                    <a:ext uri="{9D8B030D-6E8A-4147-A177-3AD203B41FA5}">
                      <a16:colId xmlns:a16="http://schemas.microsoft.com/office/drawing/2014/main" xmlns="" val="734061845"/>
                    </a:ext>
                  </a:extLst>
                </a:gridCol>
                <a:gridCol w="1352234">
                  <a:extLst>
                    <a:ext uri="{9D8B030D-6E8A-4147-A177-3AD203B41FA5}">
                      <a16:colId xmlns:a16="http://schemas.microsoft.com/office/drawing/2014/main" xmlns="" val="3864210124"/>
                    </a:ext>
                  </a:extLst>
                </a:gridCol>
                <a:gridCol w="1447685">
                  <a:extLst>
                    <a:ext uri="{9D8B030D-6E8A-4147-A177-3AD203B41FA5}">
                      <a16:colId xmlns:a16="http://schemas.microsoft.com/office/drawing/2014/main" xmlns="" val="1275390986"/>
                    </a:ext>
                  </a:extLst>
                </a:gridCol>
              </a:tblGrid>
              <a:tr h="410026">
                <a:tc rowSpan="2">
                  <a:txBody>
                    <a:bodyPr/>
                    <a:lstStyle/>
                    <a:p>
                      <a:pPr algn="ctr" fontAlgn="ctr"/>
                      <a:r>
                        <a:rPr lang="ru-RU" sz="1200" u="none" strike="noStrike" dirty="0">
                          <a:effectLst/>
                        </a:rPr>
                        <a:t>Дата</a:t>
                      </a:r>
                      <a:endParaRPr lang="ru-RU" sz="1200" b="1" i="0" u="none" strike="noStrike" dirty="0">
                        <a:solidFill>
                          <a:srgbClr val="333333"/>
                        </a:solidFill>
                        <a:effectLst/>
                        <a:latin typeface="Times New Roman" panose="02020603050405020304" pitchFamily="18" charset="0"/>
                      </a:endParaRPr>
                    </a:p>
                  </a:txBody>
                  <a:tcPr marL="9138" marR="9138" marT="9138" marB="0" anchor="ctr"/>
                </a:tc>
                <a:tc rowSpan="2">
                  <a:txBody>
                    <a:bodyPr/>
                    <a:lstStyle/>
                    <a:p>
                      <a:pPr algn="ctr" fontAlgn="ctr"/>
                      <a:r>
                        <a:rPr lang="ru-RU" sz="1200" u="none" strike="noStrike" dirty="0">
                          <a:effectLst/>
                        </a:rPr>
                        <a:t>Средняя руб./</a:t>
                      </a:r>
                      <a:r>
                        <a:rPr lang="ru-RU" sz="1200" u="none" strike="noStrike" dirty="0" err="1">
                          <a:effectLst/>
                        </a:rPr>
                        <a:t>квм</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tc rowSpan="2">
                  <a:txBody>
                    <a:bodyPr/>
                    <a:lstStyle/>
                    <a:p>
                      <a:pPr algn="l" fontAlgn="ctr"/>
                      <a:r>
                        <a:rPr lang="ru-RU" sz="1200" u="none" strike="noStrike" dirty="0">
                          <a:effectLst/>
                        </a:rPr>
                        <a:t>Средняя цена 1 </a:t>
                      </a:r>
                      <a:r>
                        <a:rPr lang="ru-RU" sz="1200" u="none" strike="noStrike" dirty="0" err="1">
                          <a:effectLst/>
                        </a:rPr>
                        <a:t>кв.м</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tc gridSpan="2">
                  <a:txBody>
                    <a:bodyPr/>
                    <a:lstStyle/>
                    <a:p>
                      <a:pPr algn="ctr" fontAlgn="ctr"/>
                      <a:r>
                        <a:rPr lang="ru-RU" sz="1200" u="none" strike="noStrike" dirty="0">
                          <a:effectLst/>
                        </a:rPr>
                        <a:t>Рост цен в рублях, %</a:t>
                      </a:r>
                      <a:endParaRPr lang="ru-RU" sz="1200" b="0" i="0" u="none" strike="noStrike" dirty="0">
                        <a:effectLst/>
                        <a:latin typeface="Times New Roman" panose="02020603050405020304" pitchFamily="18" charset="0"/>
                      </a:endParaRPr>
                    </a:p>
                  </a:txBody>
                  <a:tcPr marL="9138" marR="9138" marT="9138" marB="0" anchor="ctr"/>
                </a:tc>
                <a:tc h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gridSpan="2">
                  <a:txBody>
                    <a:bodyPr/>
                    <a:lstStyle/>
                    <a:p>
                      <a:pPr algn="ctr" fontAlgn="ctr"/>
                      <a:r>
                        <a:rPr lang="ru-RU" sz="1200" u="none" strike="noStrike" dirty="0">
                          <a:effectLst/>
                        </a:rPr>
                        <a:t>Рост цен в  $ , %</a:t>
                      </a:r>
                      <a:endParaRPr lang="ru-RU" sz="1200" b="0" i="0" u="none" strike="noStrike" dirty="0">
                        <a:effectLst/>
                        <a:latin typeface="Times New Roman" panose="02020603050405020304" pitchFamily="18" charset="0"/>
                      </a:endParaRPr>
                    </a:p>
                  </a:txBody>
                  <a:tcPr marL="9138" marR="9138" marT="9138" marB="0" anchor="ctr"/>
                </a:tc>
                <a:tc h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4284019116"/>
                  </a:ext>
                </a:extLst>
              </a:tr>
              <a:tr h="217566">
                <a:tc vMerge="1">
                  <a:txBody>
                    <a:bodyPr/>
                    <a:lstStyle/>
                    <a:p>
                      <a:pPr algn="l" fontAlgn="ctr"/>
                      <a:endParaRPr lang="ru-RU" sz="1100" b="1" i="0" u="none" strike="noStrike" dirty="0">
                        <a:solidFill>
                          <a:srgbClr val="333333"/>
                        </a:solidFill>
                        <a:effectLst/>
                        <a:latin typeface="Times New Roman" panose="02020603050405020304" pitchFamily="18" charset="0"/>
                      </a:endParaRPr>
                    </a:p>
                  </a:txBody>
                  <a:tcPr marL="9138" marR="9138" marT="9138" marB="0" anchor="ctr"/>
                </a:tc>
                <a:tc v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vMerge="1">
                  <a:txBody>
                    <a:bodyPr/>
                    <a:lstStyle/>
                    <a:p>
                      <a:pPr algn="l" fontAlgn="ctr"/>
                      <a:endParaRPr lang="ru-RU" sz="1100" b="0" i="0" u="none" strike="noStrike" dirty="0">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роста, %</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прироста,%</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роста, %</a:t>
                      </a:r>
                      <a:endParaRPr lang="ru-RU" sz="1200" b="0" i="0" u="none" strike="noStrike">
                        <a:effectLst/>
                        <a:latin typeface="Times New Roman" panose="02020603050405020304" pitchFamily="18" charset="0"/>
                      </a:endParaRPr>
                    </a:p>
                  </a:txBody>
                  <a:tcPr marL="9138" marR="9138" marT="9138" marB="0" anchor="ctr"/>
                </a:tc>
                <a:tc>
                  <a:txBody>
                    <a:bodyPr/>
                    <a:lstStyle/>
                    <a:p>
                      <a:pPr algn="l" fontAlgn="ctr"/>
                      <a:r>
                        <a:rPr lang="ru-RU" sz="1200" u="none" strike="noStrike">
                          <a:effectLst/>
                        </a:rPr>
                        <a:t>Темп прироста,%</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347592018"/>
                  </a:ext>
                </a:extLst>
              </a:tr>
              <a:tr h="217566">
                <a:tc>
                  <a:txBody>
                    <a:bodyPr/>
                    <a:lstStyle/>
                    <a:p>
                      <a:pPr algn="r" fontAlgn="ctr"/>
                      <a:r>
                        <a:rPr lang="ru-RU" sz="1200" u="none" strike="noStrike">
                          <a:effectLst/>
                        </a:rPr>
                        <a:t>декабрь 2003</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14 185</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477</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107,37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7,37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113,3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13,3</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1369704786"/>
                  </a:ext>
                </a:extLst>
              </a:tr>
              <a:tr h="217566">
                <a:tc>
                  <a:txBody>
                    <a:bodyPr/>
                    <a:lstStyle/>
                    <a:p>
                      <a:pPr algn="r" fontAlgn="ctr"/>
                      <a:r>
                        <a:rPr lang="ru-RU" sz="1200" u="none" strike="noStrike">
                          <a:effectLst/>
                        </a:rPr>
                        <a:t>декабрь 2004</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18 128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642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127,38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27,38</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1831896374"/>
                  </a:ext>
                </a:extLst>
              </a:tr>
              <a:tr h="217566">
                <a:tc>
                  <a:txBody>
                    <a:bodyPr/>
                    <a:lstStyle/>
                    <a:p>
                      <a:pPr algn="r" fontAlgn="ctr"/>
                      <a:r>
                        <a:rPr lang="ru-RU" sz="1200" u="none" strike="noStrike">
                          <a:effectLst/>
                        </a:rPr>
                        <a:t>декабрь 2005</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20 572</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716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113,11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13,11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3342222289"/>
                  </a:ext>
                </a:extLst>
              </a:tr>
              <a:tr h="217566">
                <a:tc>
                  <a:txBody>
                    <a:bodyPr/>
                    <a:lstStyle/>
                    <a:p>
                      <a:pPr algn="r" fontAlgn="ctr"/>
                      <a:r>
                        <a:rPr lang="ru-RU" sz="1200" b="1" u="none" strike="noStrike">
                          <a:effectLst/>
                        </a:rPr>
                        <a:t>декабрь 2006</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41 939</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1591</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197,97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97,97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a:effectLst/>
                        </a:rPr>
                        <a:t>216,17</a:t>
                      </a:r>
                      <a:endParaRPr lang="ru-RU" sz="1200" b="1" i="0" u="none" strike="noStrike">
                        <a:effectLst/>
                        <a:latin typeface="Times New Roman" panose="02020603050405020304" pitchFamily="18" charset="0"/>
                      </a:endParaRPr>
                    </a:p>
                  </a:txBody>
                  <a:tcPr marL="9138" marR="9138" marT="9138" marB="0" anchor="ctr"/>
                </a:tc>
                <a:tc>
                  <a:txBody>
                    <a:bodyPr/>
                    <a:lstStyle/>
                    <a:p>
                      <a:pPr algn="r" fontAlgn="ctr"/>
                      <a:r>
                        <a:rPr lang="ru-RU" sz="1200" b="1" u="none" strike="noStrike" dirty="0">
                          <a:effectLst/>
                        </a:rPr>
                        <a:t>116,17</a:t>
                      </a:r>
                      <a:endParaRPr lang="ru-RU" sz="1200" b="1"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56470430"/>
                  </a:ext>
                </a:extLst>
              </a:tr>
              <a:tr h="217566">
                <a:tc>
                  <a:txBody>
                    <a:bodyPr/>
                    <a:lstStyle/>
                    <a:p>
                      <a:pPr algn="r" fontAlgn="ctr"/>
                      <a:r>
                        <a:rPr lang="ru-RU" sz="1200" u="none" strike="noStrike">
                          <a:effectLst/>
                        </a:rPr>
                        <a:t>декабрь 2007</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49 825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2017</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115,86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15,86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124,21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24,21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245407226"/>
                  </a:ext>
                </a:extLst>
              </a:tr>
              <a:tr h="217566">
                <a:tc>
                  <a:txBody>
                    <a:bodyPr/>
                    <a:lstStyle/>
                    <a:p>
                      <a:pPr algn="r" fontAlgn="ctr"/>
                      <a:r>
                        <a:rPr lang="ru-RU" sz="1200" u="none" strike="noStrike">
                          <a:effectLst/>
                        </a:rPr>
                        <a:t>декабрь 2008</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59 850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2036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118,75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18,75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99,36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-0,64</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748433793"/>
                  </a:ext>
                </a:extLst>
              </a:tr>
              <a:tr h="217566">
                <a:tc>
                  <a:txBody>
                    <a:bodyPr/>
                    <a:lstStyle/>
                    <a:p>
                      <a:pPr algn="r" fontAlgn="ctr"/>
                      <a:r>
                        <a:rPr lang="ru-RU" sz="1200" u="none" strike="noStrike">
                          <a:effectLst/>
                        </a:rPr>
                        <a:t>декабрь 2009</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46 370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1549</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81,95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-18,05</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90,09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-9,91</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1307170453"/>
                  </a:ext>
                </a:extLst>
              </a:tr>
              <a:tr h="217566">
                <a:tc>
                  <a:txBody>
                    <a:bodyPr/>
                    <a:lstStyle/>
                    <a:p>
                      <a:pPr algn="r" fontAlgn="ctr"/>
                      <a:r>
                        <a:rPr lang="ru-RU" sz="1200" u="none" strike="noStrike">
                          <a:effectLst/>
                        </a:rPr>
                        <a:t>декабрь 2010</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45 800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1497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98,49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-1,51</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-4,4</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4088312747"/>
                  </a:ext>
                </a:extLst>
              </a:tr>
              <a:tr h="217566">
                <a:tc>
                  <a:txBody>
                    <a:bodyPr/>
                    <a:lstStyle/>
                    <a:p>
                      <a:pPr algn="r" fontAlgn="ctr"/>
                      <a:r>
                        <a:rPr lang="ru-RU" sz="1200" u="none" strike="noStrike">
                          <a:effectLst/>
                        </a:rPr>
                        <a:t>декабрь 2011</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49 580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1584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108,06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8,06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103,23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3,23</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419568651"/>
                  </a:ext>
                </a:extLst>
              </a:tr>
              <a:tr h="217566">
                <a:tc>
                  <a:txBody>
                    <a:bodyPr/>
                    <a:lstStyle/>
                    <a:p>
                      <a:pPr algn="r" fontAlgn="ctr"/>
                      <a:r>
                        <a:rPr lang="ru-RU" sz="1200" u="none" strike="noStrike">
                          <a:effectLst/>
                        </a:rPr>
                        <a:t>декабрь 2012</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61 330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1991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122,84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22,84</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437056317"/>
                  </a:ext>
                </a:extLst>
              </a:tr>
              <a:tr h="217566">
                <a:tc>
                  <a:txBody>
                    <a:bodyPr/>
                    <a:lstStyle/>
                    <a:p>
                      <a:pPr algn="r" fontAlgn="ctr"/>
                      <a:r>
                        <a:rPr lang="ru-RU" sz="1200" u="none" strike="noStrike">
                          <a:effectLst/>
                        </a:rPr>
                        <a:t>декабрь 2013</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63 140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1935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94,95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-5,05</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301492237"/>
                  </a:ext>
                </a:extLst>
              </a:tr>
              <a:tr h="217566">
                <a:tc>
                  <a:txBody>
                    <a:bodyPr/>
                    <a:lstStyle/>
                    <a:p>
                      <a:pPr algn="r" fontAlgn="ctr"/>
                      <a:r>
                        <a:rPr lang="ru-RU" sz="1200" u="none" strike="noStrike">
                          <a:effectLst/>
                        </a:rPr>
                        <a:t>декабрь 2014</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68 440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8,02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67,91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-32,09</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3472115305"/>
                  </a:ext>
                </a:extLst>
              </a:tr>
              <a:tr h="217566">
                <a:tc>
                  <a:txBody>
                    <a:bodyPr/>
                    <a:lstStyle/>
                    <a:p>
                      <a:pPr algn="r" fontAlgn="ctr"/>
                      <a:r>
                        <a:rPr lang="ru-RU" sz="1200" u="none" strike="noStrike">
                          <a:effectLst/>
                        </a:rPr>
                        <a:t>декабрь 2015</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65 590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928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95,33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-4,67</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85,49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-14,51</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579580245"/>
                  </a:ext>
                </a:extLst>
              </a:tr>
              <a:tr h="217566">
                <a:tc>
                  <a:txBody>
                    <a:bodyPr/>
                    <a:lstStyle/>
                    <a:p>
                      <a:pPr algn="r" fontAlgn="ctr"/>
                      <a:r>
                        <a:rPr lang="ru-RU" sz="1200" u="none" strike="noStrike">
                          <a:effectLst/>
                        </a:rPr>
                        <a:t>декабрь 2016</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63 390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972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96,68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-3,32</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119,41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19,41</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1304493387"/>
                  </a:ext>
                </a:extLst>
              </a:tr>
              <a:tr h="217566">
                <a:tc>
                  <a:txBody>
                    <a:bodyPr/>
                    <a:lstStyle/>
                    <a:p>
                      <a:pPr algn="r" fontAlgn="ctr"/>
                      <a:r>
                        <a:rPr lang="ru-RU" sz="1200" u="none" strike="noStrike">
                          <a:effectLst/>
                        </a:rPr>
                        <a:t>декабрь 2017</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60 990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96,73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-3,27</a:t>
                      </a:r>
                      <a:endParaRPr lang="ru-RU" sz="1200" b="0" i="0" u="none" strike="noStrike" dirty="0">
                        <a:solidFill>
                          <a:srgbClr val="FF0000"/>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99,34</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-0,66</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956892166"/>
                  </a:ext>
                </a:extLst>
              </a:tr>
              <a:tr h="217566">
                <a:tc>
                  <a:txBody>
                    <a:bodyPr/>
                    <a:lstStyle/>
                    <a:p>
                      <a:pPr algn="r" fontAlgn="ctr"/>
                      <a:r>
                        <a:rPr lang="ru-RU" sz="1200" u="none" strike="noStrike">
                          <a:effectLst/>
                        </a:rPr>
                        <a:t>декабрь 2018</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63 300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951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103,55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3,55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88,78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-11,22</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141003199"/>
                  </a:ext>
                </a:extLst>
              </a:tr>
              <a:tr h="217566">
                <a:tc>
                  <a:txBody>
                    <a:bodyPr/>
                    <a:lstStyle/>
                    <a:p>
                      <a:pPr algn="r" fontAlgn="ctr"/>
                      <a:r>
                        <a:rPr lang="ru-RU" sz="1200" u="none" strike="noStrike">
                          <a:effectLst/>
                        </a:rPr>
                        <a:t>декабрь 2019</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66 150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1027</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104,58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4,58</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108,92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8,92</a:t>
                      </a:r>
                      <a:endParaRPr lang="ru-RU" sz="1200" b="0" i="0" u="none" strike="noStrike">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851098359"/>
                  </a:ext>
                </a:extLst>
              </a:tr>
              <a:tr h="217566">
                <a:tc>
                  <a:txBody>
                    <a:bodyPr/>
                    <a:lstStyle/>
                    <a:p>
                      <a:pPr algn="r" fontAlgn="ctr"/>
                      <a:r>
                        <a:rPr lang="ru-RU" sz="1200" u="none" strike="noStrike">
                          <a:effectLst/>
                        </a:rPr>
                        <a:t>декабрь 2020</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74 520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978</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111,46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11,46</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90,55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-9,45</a:t>
                      </a:r>
                      <a:endParaRPr lang="ru-RU" sz="1200" b="0" i="0" u="none" strike="noStrike" dirty="0">
                        <a:solidFill>
                          <a:srgbClr val="FF0000"/>
                        </a:solidFill>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1009770767"/>
                  </a:ext>
                </a:extLst>
              </a:tr>
              <a:tr h="217566">
                <a:tc>
                  <a:txBody>
                    <a:bodyPr/>
                    <a:lstStyle/>
                    <a:p>
                      <a:pPr algn="r" fontAlgn="ctr"/>
                      <a:r>
                        <a:rPr lang="ru-RU" sz="1200" u="none" strike="noStrike">
                          <a:effectLst/>
                        </a:rPr>
                        <a:t>декабрь 2021</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94 050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1256</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122,41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22,41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120,75</a:t>
                      </a:r>
                      <a:endParaRPr lang="ru-RU" sz="1200" b="0" i="0" u="none" strike="noStrike" dirty="0">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20,75</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4164983164"/>
                  </a:ext>
                </a:extLst>
              </a:tr>
              <a:tr h="217566">
                <a:tc>
                  <a:txBody>
                    <a:bodyPr/>
                    <a:lstStyle/>
                    <a:p>
                      <a:pPr algn="r" fontAlgn="ctr"/>
                      <a:r>
                        <a:rPr lang="ru-RU" sz="1200" u="none" strike="noStrike">
                          <a:effectLst/>
                        </a:rPr>
                        <a:t>декабрь 2022</a:t>
                      </a:r>
                      <a:endParaRPr lang="ru-RU" sz="1200" b="1" i="0" u="none" strike="noStrike">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104 220</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1712</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107,85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7,85</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133,1</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effectLst/>
                        </a:rPr>
                        <a:t>33,1</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327211277"/>
                  </a:ext>
                </a:extLst>
              </a:tr>
              <a:tr h="139497">
                <a:tc>
                  <a:txBody>
                    <a:bodyPr/>
                    <a:lstStyle/>
                    <a:p>
                      <a:pPr algn="r" fontAlgn="ctr"/>
                      <a:r>
                        <a:rPr lang="ru-RU" sz="1200" u="none" strike="noStrike" dirty="0">
                          <a:effectLst/>
                        </a:rPr>
                        <a:t>декабрь 2023</a:t>
                      </a:r>
                      <a:endParaRPr lang="ru-RU" sz="1200" b="1" i="0" u="none" strike="noStrike" dirty="0">
                        <a:solidFill>
                          <a:srgbClr val="333333"/>
                        </a:solidFill>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126 759</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1 413</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121,63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21,63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a:effectLst/>
                        </a:rPr>
                        <a:t>82,55 </a:t>
                      </a:r>
                      <a:endParaRPr lang="ru-RU" sz="1200" b="0" i="0" u="none" strike="noStrike">
                        <a:effectLst/>
                        <a:latin typeface="Times New Roman" panose="02020603050405020304" pitchFamily="18" charset="0"/>
                      </a:endParaRPr>
                    </a:p>
                  </a:txBody>
                  <a:tcPr marL="9138" marR="9138" marT="9138" marB="0" anchor="ctr"/>
                </a:tc>
                <a:tc>
                  <a:txBody>
                    <a:bodyPr/>
                    <a:lstStyle/>
                    <a:p>
                      <a:pPr algn="r" fontAlgn="ctr"/>
                      <a:r>
                        <a:rPr lang="ru-RU" sz="1200" u="none" strike="noStrike" dirty="0">
                          <a:solidFill>
                            <a:srgbClr val="FF0000"/>
                          </a:solidFill>
                          <a:effectLst/>
                        </a:rPr>
                        <a:t>-17,45</a:t>
                      </a:r>
                      <a:r>
                        <a:rPr lang="ru-RU" sz="1200" u="none" strike="noStrike" dirty="0">
                          <a:effectLst/>
                        </a:rPr>
                        <a:t> </a:t>
                      </a:r>
                      <a:endParaRPr lang="ru-RU" sz="1200" b="0" i="0" u="none" strike="noStrike" dirty="0">
                        <a:effectLst/>
                        <a:latin typeface="Times New Roman" panose="02020603050405020304" pitchFamily="18" charset="0"/>
                      </a:endParaRPr>
                    </a:p>
                  </a:txBody>
                  <a:tcPr marL="9138" marR="9138" marT="9138" marB="0" anchor="ctr"/>
                </a:tc>
                <a:extLst>
                  <a:ext uri="{0D108BD9-81ED-4DB2-BD59-A6C34878D82A}">
                    <a16:rowId xmlns:a16="http://schemas.microsoft.com/office/drawing/2014/main" xmlns="" val="2847745669"/>
                  </a:ext>
                </a:extLst>
              </a:tr>
            </a:tbl>
          </a:graphicData>
        </a:graphic>
      </p:graphicFrame>
    </p:spTree>
    <p:extLst>
      <p:ext uri="{BB962C8B-B14F-4D97-AF65-F5344CB8AC3E}">
        <p14:creationId xmlns:p14="http://schemas.microsoft.com/office/powerpoint/2010/main" val="146550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mn-lt"/>
                <a:cs typeface="Times New Roman" panose="02020603050405020304" pitchFamily="18" charset="0"/>
              </a:rPr>
              <a:t>Парадоксы рынка недвижимости 2024 года</a:t>
            </a:r>
            <a:endParaRPr lang="ru-RU" sz="4000" dirty="0">
              <a:latin typeface="+mn-lt"/>
            </a:endParaRPr>
          </a:p>
        </p:txBody>
      </p:sp>
      <p:sp>
        <p:nvSpPr>
          <p:cNvPr id="4" name="Подзаголовок 3"/>
          <p:cNvSpPr>
            <a:spLocks noGrp="1"/>
          </p:cNvSpPr>
          <p:nvPr>
            <p:ph type="subTitle" idx="1"/>
          </p:nvPr>
        </p:nvSpPr>
        <p:spPr>
          <a:xfrm>
            <a:off x="1045029" y="1420586"/>
            <a:ext cx="9622971" cy="3837214"/>
          </a:xfrm>
        </p:spPr>
        <p:txBody>
          <a:bodyPr/>
          <a:lstStyle/>
          <a:p>
            <a:pPr marL="342900" indent="-342900" algn="just">
              <a:buFont typeface="Arial" panose="020B0604020202020204" pitchFamily="34" charset="0"/>
              <a:buChar char="•"/>
            </a:pPr>
            <a:r>
              <a:rPr lang="ru-RU" dirty="0">
                <a:cs typeface="Times New Roman" panose="02020603050405020304" pitchFamily="18" charset="0"/>
              </a:rPr>
              <a:t>Средние цены на объекты коммерческой недвижимости ниже средних цен на жильё.</a:t>
            </a:r>
          </a:p>
          <a:p>
            <a:pPr marL="342900" indent="-342900" algn="just">
              <a:buFont typeface="Arial" panose="020B0604020202020204" pitchFamily="34" charset="0"/>
              <a:buChar char="•"/>
            </a:pPr>
            <a:r>
              <a:rPr lang="ru-RU" dirty="0">
                <a:cs typeface="Times New Roman" panose="02020603050405020304" pitchFamily="18" charset="0"/>
              </a:rPr>
              <a:t>Ключевая ставка ЦБ РФ на сегодняшний день составляет 16%.</a:t>
            </a:r>
          </a:p>
          <a:p>
            <a:pPr marL="342900" indent="-342900" algn="just">
              <a:buFont typeface="Arial" panose="020B0604020202020204" pitchFamily="34" charset="0"/>
              <a:buChar char="•"/>
            </a:pPr>
            <a:r>
              <a:rPr lang="ru-RU" dirty="0">
                <a:cs typeface="Times New Roman" panose="02020603050405020304" pitchFamily="18" charset="0"/>
              </a:rPr>
              <a:t>Максимальная доходность по вкладам физических лиц на срок 1 год в январе 2024г. Составляла 16,03%.</a:t>
            </a:r>
          </a:p>
          <a:p>
            <a:pPr marL="342900" indent="-342900" algn="just">
              <a:buFont typeface="Arial" panose="020B0604020202020204" pitchFamily="34" charset="0"/>
              <a:buChar char="•"/>
            </a:pPr>
            <a:r>
              <a:rPr lang="ru-RU" dirty="0">
                <a:cs typeface="Times New Roman" panose="02020603050405020304" pitchFamily="18" charset="0"/>
              </a:rPr>
              <a:t>Доходность вложения средств в приносящую доход недвижимость составляет от 8 до 10%.</a:t>
            </a:r>
          </a:p>
          <a:p>
            <a:pPr algn="just"/>
            <a:endParaRPr lang="ru-RU" dirty="0"/>
          </a:p>
        </p:txBody>
      </p:sp>
    </p:spTree>
    <p:extLst>
      <p:ext uri="{BB962C8B-B14F-4D97-AF65-F5344CB8AC3E}">
        <p14:creationId xmlns:p14="http://schemas.microsoft.com/office/powerpoint/2010/main" val="1322930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36331" y="632506"/>
            <a:ext cx="11351172" cy="471080"/>
          </a:xfrm>
        </p:spPr>
        <p:txBody>
          <a:bodyPr>
            <a:normAutofit fontScale="90000"/>
          </a:bodyPr>
          <a:lstStyle/>
          <a:p>
            <a:r>
              <a:rPr lang="ru-RU" sz="3200" b="1" dirty="0">
                <a:latin typeface="+mn-lt"/>
                <a:cs typeface="Times New Roman" panose="02020603050405020304" pitchFamily="18" charset="0"/>
              </a:rPr>
              <a:t>Рекомендации для владельцев объектами  недвижимости:</a:t>
            </a:r>
            <a:endParaRPr lang="ru-RU" sz="3200" dirty="0">
              <a:latin typeface="+mn-lt"/>
            </a:endParaRPr>
          </a:p>
        </p:txBody>
      </p:sp>
      <p:sp>
        <p:nvSpPr>
          <p:cNvPr id="4" name="Подзаголовок 3"/>
          <p:cNvSpPr>
            <a:spLocks noGrp="1"/>
          </p:cNvSpPr>
          <p:nvPr>
            <p:ph type="subTitle" idx="1"/>
          </p:nvPr>
        </p:nvSpPr>
        <p:spPr>
          <a:xfrm>
            <a:off x="1045029" y="1420585"/>
            <a:ext cx="10026094" cy="4400111"/>
          </a:xfrm>
        </p:spPr>
        <p:txBody>
          <a:bodyPr>
            <a:normAutofit/>
          </a:bodyPr>
          <a:lstStyle/>
          <a:p>
            <a:pPr marL="514350" indent="-514350" algn="just">
              <a:buFont typeface="+mj-lt"/>
              <a:buAutoNum type="arabicPeriod"/>
            </a:pPr>
            <a:r>
              <a:rPr lang="ru-RU" sz="1800" dirty="0">
                <a:cs typeface="Times New Roman" panose="02020603050405020304" pitchFamily="18" charset="0"/>
              </a:rPr>
              <a:t>Владение недвижимостью дает не только право использования и распоряжения, но влечёт обязанность платить налоги.  </a:t>
            </a:r>
            <a:r>
              <a:rPr lang="ru-RU" sz="1800" b="1" dirty="0">
                <a:cs typeface="Times New Roman" panose="02020603050405020304" pitchFamily="18" charset="0"/>
              </a:rPr>
              <a:t>«Платить налоги и умереть должен каждый»</a:t>
            </a:r>
            <a:r>
              <a:rPr lang="ru-RU" sz="1800" dirty="0">
                <a:cs typeface="Times New Roman" panose="02020603050405020304" pitchFamily="18" charset="0"/>
              </a:rPr>
              <a:t> </a:t>
            </a:r>
            <a:r>
              <a:rPr lang="ru-RU" sz="1800" dirty="0" err="1">
                <a:cs typeface="Times New Roman" panose="02020603050405020304" pitchFamily="18" charset="0"/>
              </a:rPr>
              <a:t>Б.Франклин</a:t>
            </a:r>
            <a:r>
              <a:rPr lang="ru-RU" sz="1800" dirty="0">
                <a:cs typeface="Times New Roman" panose="02020603050405020304" pitchFamily="18" charset="0"/>
              </a:rPr>
              <a:t>.</a:t>
            </a:r>
          </a:p>
          <a:p>
            <a:pPr marL="514350" indent="-514350" algn="just">
              <a:buFont typeface="+mj-lt"/>
              <a:buAutoNum type="arabicPeriod"/>
            </a:pPr>
            <a:r>
              <a:rPr lang="ru-RU" sz="1800" dirty="0">
                <a:cs typeface="Times New Roman" panose="02020603050405020304" pitchFamily="18" charset="0"/>
              </a:rPr>
              <a:t>Собственник должен на регулярной основе раз в полгода должен получать выписки из ЕГРН для уточнения кадастровой стоимости и проверять её на соответствие рынку.</a:t>
            </a:r>
          </a:p>
          <a:p>
            <a:pPr marL="514350" indent="-514350" algn="just">
              <a:buFont typeface="+mj-lt"/>
              <a:buAutoNum type="arabicPeriod"/>
            </a:pPr>
            <a:r>
              <a:rPr lang="ru-RU" sz="1800" dirty="0">
                <a:cs typeface="Times New Roman" panose="02020603050405020304" pitchFamily="18" charset="0"/>
              </a:rPr>
              <a:t>Собственник должен проверить соответствие данных своих объектов недвижимости данным в отчетах ГБУ. При расхождении подать декларацию.</a:t>
            </a:r>
          </a:p>
          <a:p>
            <a:pPr marL="514350" indent="-514350" algn="just">
              <a:buFont typeface="+mj-lt"/>
              <a:buAutoNum type="arabicPeriod"/>
            </a:pPr>
            <a:r>
              <a:rPr lang="ru-RU" sz="1800" dirty="0">
                <a:cs typeface="Times New Roman" panose="02020603050405020304" pitchFamily="18" charset="0"/>
              </a:rPr>
              <a:t>Собственник должен помнить, что изменение характеристик объекта – смена зоны расположения, ври, группы капитальности, площади – приведет к изменению кадастровой стоимости.</a:t>
            </a:r>
          </a:p>
          <a:p>
            <a:pPr marL="514350" indent="-514350" algn="just">
              <a:buFont typeface="+mj-lt"/>
              <a:buAutoNum type="arabicPeriod"/>
            </a:pPr>
            <a:r>
              <a:rPr lang="ru-RU" sz="1800" dirty="0">
                <a:cs typeface="Times New Roman" panose="02020603050405020304" pitchFamily="18" charset="0"/>
              </a:rPr>
              <a:t>ВРИ </a:t>
            </a:r>
            <a:r>
              <a:rPr lang="ru-RU" sz="1800" dirty="0" err="1">
                <a:cs typeface="Times New Roman" panose="02020603050405020304" pitchFamily="18" charset="0"/>
              </a:rPr>
              <a:t>ОКСа</a:t>
            </a:r>
            <a:r>
              <a:rPr lang="ru-RU" sz="1800" dirty="0">
                <a:cs typeface="Times New Roman" panose="02020603050405020304" pitchFamily="18" charset="0"/>
              </a:rPr>
              <a:t> и фактическое использование влияют на включение или исключение из перечня 2%.</a:t>
            </a:r>
          </a:p>
          <a:p>
            <a:pPr marL="514350" indent="-514350" algn="just">
              <a:buFont typeface="+mj-lt"/>
              <a:buAutoNum type="arabicPeriod"/>
            </a:pPr>
            <a:r>
              <a:rPr lang="ru-RU" sz="1800" b="1" dirty="0">
                <a:cs typeface="Times New Roman" panose="02020603050405020304" pitchFamily="18" charset="0"/>
              </a:rPr>
              <a:t>Принимая во внимание рост цен и длительность установления кадастровой стоимости в размере рыночной не откладывать этот вопрос</a:t>
            </a:r>
            <a:r>
              <a:rPr lang="ru-RU"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734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Заголовок 1">
            <a:extLst>
              <a:ext uri="{FF2B5EF4-FFF2-40B4-BE49-F238E27FC236}">
                <a16:creationId xmlns:a16="http://schemas.microsoft.com/office/drawing/2014/main" xmlns="" id="{765AAC32-D640-A244-BB1F-873C314D457F}"/>
              </a:ext>
            </a:extLst>
          </p:cNvPr>
          <p:cNvSpPr txBox="1">
            <a:spLocks noChangeArrowheads="1"/>
          </p:cNvSpPr>
          <p:nvPr/>
        </p:nvSpPr>
        <p:spPr bwMode="auto">
          <a:xfrm>
            <a:off x="838200" y="3762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ru-RU" altLang="ru-RU" sz="3600" b="1" dirty="0">
                <a:latin typeface="Calibri Light" panose="020F0302020204030204" pitchFamily="34" charset="0"/>
              </a:rPr>
              <a:t>Максимальные ставки налога на имущество для физических лиц</a:t>
            </a:r>
          </a:p>
        </p:txBody>
      </p:sp>
      <p:sp>
        <p:nvSpPr>
          <p:cNvPr id="5" name="Объект 2">
            <a:extLst>
              <a:ext uri="{FF2B5EF4-FFF2-40B4-BE49-F238E27FC236}">
                <a16:creationId xmlns:a16="http://schemas.microsoft.com/office/drawing/2014/main" xmlns="" id="{A7F32EA4-5DD1-B94E-AE24-6F3BE67F5576}"/>
              </a:ext>
            </a:extLst>
          </p:cNvPr>
          <p:cNvSpPr txBox="1">
            <a:spLocks/>
          </p:cNvSpPr>
          <p:nvPr/>
        </p:nvSpPr>
        <p:spPr>
          <a:xfrm>
            <a:off x="838200" y="1825625"/>
            <a:ext cx="10515600" cy="4351338"/>
          </a:xfrm>
          <a:prstGeom prst="rect">
            <a:avLst/>
          </a:prstGeom>
        </p:spPr>
        <p:txBody>
          <a:bodyPr>
            <a:normAutofit fontScale="70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ru-RU" b="1" dirty="0"/>
              <a:t>0,1 %</a:t>
            </a:r>
            <a:r>
              <a:rPr lang="ru-RU" dirty="0"/>
              <a:t> в отношении:</a:t>
            </a:r>
          </a:p>
          <a:p>
            <a:pPr>
              <a:defRPr/>
            </a:pPr>
            <a:r>
              <a:rPr lang="ru-RU" dirty="0"/>
              <a:t>жилых домов, частей жилых домов, квартир, частей квартир;</a:t>
            </a:r>
          </a:p>
          <a:p>
            <a:pPr>
              <a:defRPr/>
            </a:pPr>
            <a:r>
              <a:rPr lang="ru-RU" dirty="0"/>
              <a:t>единых недвижимых комплексов, в состав которых входит хотя бы один жилой дом;</a:t>
            </a:r>
          </a:p>
          <a:p>
            <a:pPr>
              <a:defRPr/>
            </a:pPr>
            <a:r>
              <a:rPr lang="ru-RU" dirty="0"/>
              <a:t>гаражей и </a:t>
            </a:r>
            <a:r>
              <a:rPr lang="ru-RU" dirty="0" err="1"/>
              <a:t>машино</a:t>
            </a:r>
            <a:r>
              <a:rPr lang="ru-RU" dirty="0"/>
              <a:t>-мест, в том числе расположенных в объектах налогообложения, входящих в перечень объектов, облагаемых по максимальной ставке 2%; </a:t>
            </a:r>
          </a:p>
          <a:p>
            <a:pPr>
              <a:defRPr/>
            </a:pPr>
            <a:r>
              <a:rPr lang="ru-RU" dirty="0"/>
              <a:t>хозяйственный строений или сооружений, площадь каждого из которых не превышает 50 кв.м.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a:t>
            </a:r>
          </a:p>
          <a:p>
            <a:pPr marL="0" indent="0">
              <a:buFont typeface="Arial" panose="020B0604020202020204" pitchFamily="34" charset="0"/>
              <a:buNone/>
              <a:defRPr/>
            </a:pPr>
            <a:r>
              <a:rPr lang="ru-RU" b="1" dirty="0"/>
              <a:t>2 %</a:t>
            </a:r>
            <a:r>
              <a:rPr lang="ru-RU" dirty="0"/>
              <a:t> в отношении объектов налогообложения, включенных в перечень субъекта Федерации, определяемый в соответствии с п.7 ст. 378.2 НК РФ, кадастровая стоимость каждого из которых не превышает 300 миллионов рублей;</a:t>
            </a:r>
          </a:p>
          <a:p>
            <a:pPr marL="0" indent="0">
              <a:buFont typeface="Arial" panose="020B0604020202020204" pitchFamily="34" charset="0"/>
              <a:buNone/>
              <a:defRPr/>
            </a:pPr>
            <a:r>
              <a:rPr lang="ru-RU" b="1" dirty="0"/>
              <a:t>2,5%</a:t>
            </a:r>
            <a:r>
              <a:rPr lang="ru-RU" dirty="0"/>
              <a:t> </a:t>
            </a:r>
            <a:r>
              <a:rPr lang="ru-RU" b="1" dirty="0"/>
              <a:t>в отношении объектов, кадастровая стоимость которых превышает 300 млн. руб</a:t>
            </a:r>
            <a:r>
              <a:rPr lang="ru-RU" dirty="0"/>
              <a:t>.</a:t>
            </a:r>
          </a:p>
          <a:p>
            <a:pPr marL="0" indent="0">
              <a:buFont typeface="Arial" panose="020B0604020202020204" pitchFamily="34" charset="0"/>
              <a:buNone/>
              <a:defRPr/>
            </a:pPr>
            <a:r>
              <a:rPr lang="ru-RU" b="1" dirty="0"/>
              <a:t>0,5 %</a:t>
            </a:r>
            <a:r>
              <a:rPr lang="ru-RU" dirty="0"/>
              <a:t> в отношении прочих объектов налогообложения.</a:t>
            </a:r>
          </a:p>
        </p:txBody>
      </p:sp>
    </p:spTree>
    <p:extLst>
      <p:ext uri="{BB962C8B-B14F-4D97-AF65-F5344CB8AC3E}">
        <p14:creationId xmlns:p14="http://schemas.microsoft.com/office/powerpoint/2010/main" val="51156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C85DD0-7B33-394C-B9AE-74D4E966337B}"/>
              </a:ext>
            </a:extLst>
          </p:cNvPr>
          <p:cNvSpPr txBox="1"/>
          <p:nvPr/>
        </p:nvSpPr>
        <p:spPr>
          <a:xfrm>
            <a:off x="601663" y="825500"/>
            <a:ext cx="11152187" cy="5108575"/>
          </a:xfrm>
          <a:prstGeom prst="rect">
            <a:avLst/>
          </a:prstGeom>
          <a:noFill/>
        </p:spPr>
        <p:txBody>
          <a:bodyPr>
            <a:spAutoFit/>
          </a:bodyPr>
          <a:lstStyle/>
          <a:p>
            <a:pPr>
              <a:defRPr/>
            </a:pPr>
            <a:r>
              <a:rPr lang="ru-RU" sz="2400" b="1" dirty="0"/>
              <a:t>НДФЛ для резидентов в размере 13% до 2,4 млн. руб., выше 15% для следующих доходов:</a:t>
            </a:r>
          </a:p>
          <a:p>
            <a:pPr>
              <a:defRPr/>
            </a:pPr>
            <a:endParaRPr lang="ru-RU" dirty="0"/>
          </a:p>
          <a:p>
            <a:pPr marL="285750" indent="-285750">
              <a:buFont typeface="Arial" panose="020B0604020202020204" pitchFamily="34" charset="0"/>
              <a:buChar char="•"/>
              <a:defRPr/>
            </a:pPr>
            <a:r>
              <a:rPr lang="ru-RU" sz="2000" b="1" dirty="0"/>
              <a:t>Страховые выплаты по договорам страхования и выплаты по пенсионному обеспечению, оплаченные работодателем.</a:t>
            </a:r>
          </a:p>
          <a:p>
            <a:pPr marL="285750" indent="-285750">
              <a:buFont typeface="Arial" panose="020B0604020202020204" pitchFamily="34" charset="0"/>
              <a:buChar char="•"/>
              <a:defRPr/>
            </a:pPr>
            <a:r>
              <a:rPr lang="ru-RU" sz="2000" b="1" dirty="0"/>
              <a:t>От долевого участия, в том числе в виде дивидендов</a:t>
            </a:r>
            <a:r>
              <a:rPr lang="ru-RU" sz="2000" dirty="0"/>
              <a:t>.</a:t>
            </a:r>
          </a:p>
          <a:p>
            <a:pPr marL="285750" indent="-285750">
              <a:buFont typeface="Arial" panose="020B0604020202020204" pitchFamily="34" charset="0"/>
              <a:buChar char="•"/>
              <a:defRPr/>
            </a:pPr>
            <a:r>
              <a:rPr lang="ru-RU" sz="2000" dirty="0"/>
              <a:t>По операциям с ценными бумагами и с производными финансовыми инструментами.</a:t>
            </a:r>
          </a:p>
          <a:p>
            <a:pPr marL="285750" indent="-285750">
              <a:buFont typeface="Arial" panose="020B0604020202020204" pitchFamily="34" charset="0"/>
              <a:buChar char="•"/>
              <a:defRPr/>
            </a:pPr>
            <a:r>
              <a:rPr lang="ru-RU" sz="2000" b="1" dirty="0"/>
              <a:t>В виде процентов по вкладам (остаткам на счетах) в банках, находящихся на территории РФ.</a:t>
            </a:r>
          </a:p>
          <a:p>
            <a:pPr>
              <a:defRPr/>
            </a:pPr>
            <a:endParaRPr lang="ru-RU" dirty="0"/>
          </a:p>
          <a:p>
            <a:pPr>
              <a:defRPr/>
            </a:pPr>
            <a:r>
              <a:rPr lang="ru-RU" sz="2400" b="1" dirty="0"/>
              <a:t>НДФЛ для резидентов при продаже долей, акций, облигаций</a:t>
            </a:r>
            <a:r>
              <a:rPr lang="ru-RU" sz="2400" dirty="0"/>
              <a:t> и паев:</a:t>
            </a:r>
          </a:p>
          <a:p>
            <a:pPr marL="285750" indent="-285750">
              <a:buFont typeface="Arial" panose="020B0604020202020204" pitchFamily="34" charset="0"/>
              <a:buChar char="•"/>
              <a:defRPr/>
            </a:pPr>
            <a:r>
              <a:rPr lang="ru-RU" sz="2000" dirty="0"/>
              <a:t>При сроке владения более 5 лет не облагаются выплаты до 50 млн. руб.</a:t>
            </a:r>
          </a:p>
          <a:p>
            <a:pPr marL="285750" indent="-285750">
              <a:buFont typeface="Arial" panose="020B0604020202020204" pitchFamily="34" charset="0"/>
              <a:buChar char="•"/>
              <a:defRPr/>
            </a:pPr>
            <a:r>
              <a:rPr lang="ru-RU" sz="2000" dirty="0"/>
              <a:t>Всё, что выше, облагается: 13% или 15%.</a:t>
            </a:r>
          </a:p>
          <a:p>
            <a:pPr marL="285750" indent="-285750">
              <a:buFont typeface="Arial" panose="020B0604020202020204" pitchFamily="34" charset="0"/>
              <a:buChar char="•"/>
              <a:defRPr/>
            </a:pPr>
            <a:endParaRPr lang="ru-RU" dirty="0"/>
          </a:p>
          <a:p>
            <a:pPr>
              <a:defRPr/>
            </a:pPr>
            <a:r>
              <a:rPr lang="ru-RU" sz="2400" b="1" dirty="0"/>
              <a:t>Для нерезидентов льготы 5 лет нет.</a:t>
            </a:r>
          </a:p>
          <a:p>
            <a:pPr>
              <a:defRPr/>
            </a:pPr>
            <a:endParaRPr lang="ru-RU" dirty="0"/>
          </a:p>
          <a:p>
            <a:pPr>
              <a:defRPr/>
            </a:pPr>
            <a:endParaRPr lang="ru-RU" dirty="0"/>
          </a:p>
        </p:txBody>
      </p:sp>
    </p:spTree>
    <p:extLst>
      <p:ext uri="{BB962C8B-B14F-4D97-AF65-F5344CB8AC3E}">
        <p14:creationId xmlns:p14="http://schemas.microsoft.com/office/powerpoint/2010/main" val="391183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7" name="TextBox 1">
            <a:extLst>
              <a:ext uri="{FF2B5EF4-FFF2-40B4-BE49-F238E27FC236}">
                <a16:creationId xmlns:a16="http://schemas.microsoft.com/office/drawing/2014/main" xmlns="" id="{E248B5DB-006F-314A-AA68-65262D97E125}"/>
              </a:ext>
            </a:extLst>
          </p:cNvPr>
          <p:cNvSpPr txBox="1">
            <a:spLocks noChangeArrowheads="1"/>
          </p:cNvSpPr>
          <p:nvPr/>
        </p:nvSpPr>
        <p:spPr bwMode="auto">
          <a:xfrm>
            <a:off x="1087438" y="536575"/>
            <a:ext cx="10614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2400" b="1"/>
              <a:t>НК РФ Статья 212. Особенности определения налоговой базы при получении доходов в виде материальной выгоды.</a:t>
            </a:r>
            <a:endParaRPr lang="ru-RU" altLang="ru-RU" sz="2400"/>
          </a:p>
        </p:txBody>
      </p:sp>
      <p:sp>
        <p:nvSpPr>
          <p:cNvPr id="16388" name="TextBox 2">
            <a:extLst>
              <a:ext uri="{FF2B5EF4-FFF2-40B4-BE49-F238E27FC236}">
                <a16:creationId xmlns:a16="http://schemas.microsoft.com/office/drawing/2014/main" xmlns="" id="{5FB10D04-F597-0F41-BB7D-1974A468B980}"/>
              </a:ext>
            </a:extLst>
          </p:cNvPr>
          <p:cNvSpPr txBox="1">
            <a:spLocks noChangeArrowheads="1"/>
          </p:cNvSpPr>
          <p:nvPr/>
        </p:nvSpPr>
        <p:spPr bwMode="auto">
          <a:xfrm>
            <a:off x="1087438" y="1504950"/>
            <a:ext cx="102790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2400"/>
              <a:t>В п.4 добавляют:</a:t>
            </a:r>
          </a:p>
          <a:p>
            <a:pPr>
              <a:lnSpc>
                <a:spcPct val="100000"/>
              </a:lnSpc>
              <a:spcBef>
                <a:spcPct val="0"/>
              </a:spcBef>
              <a:buFontTx/>
              <a:buNone/>
            </a:pPr>
            <a:r>
              <a:rPr lang="ru-RU" altLang="ru-RU" sz="2400"/>
              <a:t>Объект - доли участия в уставном капитале </a:t>
            </a:r>
          </a:p>
          <a:p>
            <a:pPr>
              <a:lnSpc>
                <a:spcPct val="100000"/>
              </a:lnSpc>
              <a:spcBef>
                <a:spcPct val="0"/>
              </a:spcBef>
              <a:buFontTx/>
              <a:buNone/>
            </a:pPr>
            <a:r>
              <a:rPr lang="ru-RU" altLang="ru-RU" sz="2400"/>
              <a:t>Появляется новый абзац: "Р</a:t>
            </a:r>
            <a:r>
              <a:rPr lang="ru-RU" altLang="ru-RU" sz="2400" b="1"/>
              <a:t>ыночная стоимость доли участия </a:t>
            </a:r>
            <a:r>
              <a:rPr lang="ru-RU" altLang="ru-RU" sz="2400"/>
              <a:t>в уставном капитале общества определяется в соответствующей доле стоимости чистых активов общества на последнюю отчетную дату." </a:t>
            </a:r>
          </a:p>
          <a:p>
            <a:pPr>
              <a:lnSpc>
                <a:spcPct val="100000"/>
              </a:lnSpc>
              <a:spcBef>
                <a:spcPct val="0"/>
              </a:spcBef>
              <a:buFontTx/>
              <a:buNone/>
            </a:pPr>
            <a:endParaRPr lang="ru-RU" altLang="ru-RU" sz="2400"/>
          </a:p>
          <a:p>
            <a:pPr>
              <a:lnSpc>
                <a:spcPct val="100000"/>
              </a:lnSpc>
              <a:spcBef>
                <a:spcPct val="0"/>
              </a:spcBef>
              <a:buFontTx/>
              <a:buNone/>
            </a:pPr>
            <a:r>
              <a:rPr lang="ru-RU" altLang="ru-RU" sz="2400"/>
              <a:t>П.2 ст. 14 Закон №14-ФЗ «Об обществах с ограниченной ответственностью»:</a:t>
            </a:r>
          </a:p>
          <a:p>
            <a:pPr>
              <a:lnSpc>
                <a:spcPct val="100000"/>
              </a:lnSpc>
              <a:spcBef>
                <a:spcPct val="0"/>
              </a:spcBef>
              <a:buFontTx/>
              <a:buNone/>
            </a:pPr>
            <a:r>
              <a:rPr lang="ru-RU" altLang="ru-RU" sz="2400"/>
              <a:t>«</a:t>
            </a:r>
            <a:r>
              <a:rPr lang="ru-RU" altLang="ru-RU" sz="2400" b="1"/>
              <a:t>Действительная стоимость доли участника общества </a:t>
            </a:r>
            <a:r>
              <a:rPr lang="ru-RU" altLang="ru-RU" sz="2400"/>
              <a:t>соответствует части стоимости чистых активов общества, пропорциональной размеру его доли.»</a:t>
            </a:r>
          </a:p>
          <a:p>
            <a:pPr>
              <a:lnSpc>
                <a:spcPct val="100000"/>
              </a:lnSpc>
              <a:spcBef>
                <a:spcPct val="0"/>
              </a:spcBef>
              <a:buFontTx/>
              <a:buNone/>
            </a:pPr>
            <a:endParaRPr lang="ru-RU" altLang="ru-RU" sz="2400"/>
          </a:p>
          <a:p>
            <a:pPr>
              <a:lnSpc>
                <a:spcPct val="100000"/>
              </a:lnSpc>
              <a:spcBef>
                <a:spcPct val="0"/>
              </a:spcBef>
              <a:buFontTx/>
              <a:buNone/>
            </a:pPr>
            <a:r>
              <a:rPr lang="ru-RU" altLang="ru-RU" sz="2400"/>
              <a:t>Решения судов об определении </a:t>
            </a:r>
            <a:r>
              <a:rPr lang="ru-RU" altLang="ru-RU" sz="2400" b="1"/>
              <a:t>действительной стоимости </a:t>
            </a:r>
            <a:r>
              <a:rPr lang="ru-RU" altLang="ru-RU" sz="2400"/>
              <a:t>доли с </a:t>
            </a:r>
            <a:r>
              <a:rPr lang="ru-RU" altLang="ru-RU" sz="2400" b="1"/>
              <a:t>учётом рыночной стоимости имущества.</a:t>
            </a:r>
          </a:p>
        </p:txBody>
      </p:sp>
    </p:spTree>
    <p:extLst>
      <p:ext uri="{BB962C8B-B14F-4D97-AF65-F5344CB8AC3E}">
        <p14:creationId xmlns:p14="http://schemas.microsoft.com/office/powerpoint/2010/main" val="1250366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B8140EDA-FFBC-3747-8DE8-5BD7343DB2B7}"/>
              </a:ext>
            </a:extLst>
          </p:cNvPr>
          <p:cNvPicPr>
            <a:picLocks noChangeAspect="1"/>
          </p:cNvPicPr>
          <p:nvPr/>
        </p:nvPicPr>
        <p:blipFill>
          <a:blip r:embed="rId3"/>
          <a:srcRect r="72864"/>
          <a:stretch>
            <a:fillRect/>
          </a:stretch>
        </p:blipFill>
        <p:spPr>
          <a:xfrm>
            <a:off x="1364246" y="722458"/>
            <a:ext cx="3490696" cy="1973943"/>
          </a:xfrm>
          <a:prstGeom prst="rect">
            <a:avLst/>
          </a:prstGeom>
        </p:spPr>
      </p:pic>
      <p:sp>
        <p:nvSpPr>
          <p:cNvPr id="9" name="TextBox 8">
            <a:extLst>
              <a:ext uri="{FF2B5EF4-FFF2-40B4-BE49-F238E27FC236}">
                <a16:creationId xmlns:a16="http://schemas.microsoft.com/office/drawing/2014/main" xmlns="" id="{653DE681-1629-F44F-A9FF-899C5D013A16}"/>
              </a:ext>
            </a:extLst>
          </p:cNvPr>
          <p:cNvSpPr txBox="1"/>
          <p:nvPr/>
        </p:nvSpPr>
        <p:spPr>
          <a:xfrm>
            <a:off x="273131" y="2846247"/>
            <a:ext cx="11643566" cy="923330"/>
          </a:xfrm>
          <a:prstGeom prst="rect">
            <a:avLst/>
          </a:prstGeom>
          <a:noFill/>
        </p:spPr>
        <p:txBody>
          <a:bodyPr wrap="square" rtlCol="0">
            <a:spAutoFit/>
          </a:bodyPr>
          <a:lstStyle/>
          <a:p>
            <a:endParaRPr lang="ru-RU" dirty="0"/>
          </a:p>
          <a:p>
            <a:pPr algn="ctr"/>
            <a:r>
              <a:rPr lang="ru-RU" sz="3600" b="1" dirty="0">
                <a:solidFill>
                  <a:srgbClr val="C00000"/>
                </a:solidFill>
              </a:rPr>
              <a:t>СПАСИБО ЗА ВНИМАНИЕ!</a:t>
            </a:r>
            <a:endParaRPr lang="ru-RU" b="1" dirty="0">
              <a:solidFill>
                <a:srgbClr val="C00000"/>
              </a:solidFill>
            </a:endParaRPr>
          </a:p>
        </p:txBody>
      </p:sp>
      <p:graphicFrame>
        <p:nvGraphicFramePr>
          <p:cNvPr id="4" name="Таблица 3">
            <a:extLst>
              <a:ext uri="{FF2B5EF4-FFF2-40B4-BE49-F238E27FC236}">
                <a16:creationId xmlns:a16="http://schemas.microsoft.com/office/drawing/2014/main" xmlns="" id="{62D13FFD-FAA7-2DB1-1D98-6262EF970D39}"/>
              </a:ext>
            </a:extLst>
          </p:cNvPr>
          <p:cNvGraphicFramePr>
            <a:graphicFrameLocks noGrp="1"/>
          </p:cNvGraphicFramePr>
          <p:nvPr>
            <p:extLst>
              <p:ext uri="{D42A27DB-BD31-4B8C-83A1-F6EECF244321}">
                <p14:modId xmlns:p14="http://schemas.microsoft.com/office/powerpoint/2010/main" val="790399820"/>
              </p:ext>
            </p:extLst>
          </p:nvPr>
        </p:nvGraphicFramePr>
        <p:xfrm>
          <a:off x="403122" y="4449426"/>
          <a:ext cx="11415252" cy="1188720"/>
        </p:xfrm>
        <a:graphic>
          <a:graphicData uri="http://schemas.openxmlformats.org/drawingml/2006/table">
            <a:tbl>
              <a:tblPr firstRow="1" bandRow="1">
                <a:tableStyleId>{2D5ABB26-0587-4C30-8999-92F81FD0307C}</a:tableStyleId>
              </a:tblPr>
              <a:tblGrid>
                <a:gridCol w="5707626">
                  <a:extLst>
                    <a:ext uri="{9D8B030D-6E8A-4147-A177-3AD203B41FA5}">
                      <a16:colId xmlns:a16="http://schemas.microsoft.com/office/drawing/2014/main" xmlns="" val="2936197239"/>
                    </a:ext>
                  </a:extLst>
                </a:gridCol>
                <a:gridCol w="5707626">
                  <a:extLst>
                    <a:ext uri="{9D8B030D-6E8A-4147-A177-3AD203B41FA5}">
                      <a16:colId xmlns:a16="http://schemas.microsoft.com/office/drawing/2014/main" xmlns="" val="3517883242"/>
                    </a:ext>
                  </a:extLst>
                </a:gridCol>
              </a:tblGrid>
              <a:tr h="370840">
                <a:tc>
                  <a:txBody>
                    <a:bodyPr/>
                    <a:lstStyle/>
                    <a:p>
                      <a:pPr algn="ctr"/>
                      <a:r>
                        <a:rPr lang="ru-RU" b="1" dirty="0">
                          <a:latin typeface="Aptos" panose="020B0004020202020204" pitchFamily="34" charset="0"/>
                          <a:cs typeface="Times New Roman" panose="02020603050405020304" pitchFamily="18" charset="0"/>
                        </a:rPr>
                        <a:t>ООО «Компания «ОСТ»</a:t>
                      </a:r>
                    </a:p>
                    <a:p>
                      <a:pPr algn="ctr"/>
                      <a:r>
                        <a:rPr lang="en-GB" b="0" dirty="0">
                          <a:latin typeface="Aptos" panose="020B0004020202020204" pitchFamily="34" charset="0"/>
                          <a:cs typeface="Times New Roman" panose="02020603050405020304" pitchFamily="18" charset="0"/>
                        </a:rPr>
                        <a:t>ost-nn.ru</a:t>
                      </a:r>
                      <a:br>
                        <a:rPr lang="en-GB" b="0" dirty="0">
                          <a:latin typeface="Aptos" panose="020B0004020202020204" pitchFamily="34" charset="0"/>
                          <a:cs typeface="Times New Roman" panose="02020603050405020304" pitchFamily="18" charset="0"/>
                        </a:rPr>
                      </a:br>
                      <a:r>
                        <a:rPr lang="en-GB" b="0" dirty="0">
                          <a:latin typeface="Aptos" panose="020B0004020202020204" pitchFamily="34" charset="0"/>
                          <a:cs typeface="Times New Roman" panose="02020603050405020304" pitchFamily="18" charset="0"/>
                        </a:rPr>
                        <a:t>603005, </a:t>
                      </a:r>
                      <a:r>
                        <a:rPr lang="ru-RU" b="0" dirty="0" err="1">
                          <a:latin typeface="Aptos" panose="020B0004020202020204" pitchFamily="34" charset="0"/>
                          <a:cs typeface="Times New Roman" panose="02020603050405020304" pitchFamily="18" charset="0"/>
                        </a:rPr>
                        <a:t>г.Нижний</a:t>
                      </a:r>
                      <a:r>
                        <a:rPr lang="ru-RU" b="0" dirty="0">
                          <a:latin typeface="Aptos" panose="020B0004020202020204" pitchFamily="34" charset="0"/>
                          <a:cs typeface="Times New Roman" panose="02020603050405020304" pitchFamily="18" charset="0"/>
                        </a:rPr>
                        <a:t> Новгород, ул. Ульянова, д. 8.</a:t>
                      </a:r>
                    </a:p>
                    <a:p>
                      <a:pPr algn="ctr"/>
                      <a:r>
                        <a:rPr lang="ru-RU" b="0" dirty="0">
                          <a:latin typeface="Aptos" panose="020B0004020202020204" pitchFamily="34" charset="0"/>
                          <a:cs typeface="Times New Roman" panose="02020603050405020304" pitchFamily="18" charset="0"/>
                        </a:rPr>
                        <a:t>Тел.: +7 (960) 166-99-95</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ru-RU" b="1" dirty="0">
                          <a:latin typeface="Aptos" panose="020B0004020202020204" pitchFamily="34" charset="0"/>
                        </a:rPr>
                        <a:t>Ассоциация «Русское общество оценщиков»</a:t>
                      </a:r>
                    </a:p>
                    <a:p>
                      <a:pPr algn="ctr"/>
                      <a:r>
                        <a:rPr lang="en-US" sz="1800" b="0" kern="1200" dirty="0">
                          <a:solidFill>
                            <a:schemeClr val="tx1"/>
                          </a:solidFill>
                          <a:latin typeface="Aptos" panose="020B0004020202020204" pitchFamily="34" charset="0"/>
                          <a:ea typeface="+mn-ea"/>
                          <a:cs typeface="+mn-cs"/>
                        </a:rPr>
                        <a:t>sroroo.ru</a:t>
                      </a:r>
                      <a:endParaRPr lang="ru-RU" sz="1800" b="0" kern="1200" dirty="0">
                        <a:solidFill>
                          <a:schemeClr val="tx1"/>
                        </a:solidFill>
                        <a:latin typeface="Aptos" panose="020B0004020202020204" pitchFamily="34" charset="0"/>
                        <a:ea typeface="+mn-ea"/>
                        <a:cs typeface="+mn-cs"/>
                      </a:endParaRPr>
                    </a:p>
                    <a:p>
                      <a:pPr algn="ctr"/>
                      <a:r>
                        <a:rPr lang="ru-RU" sz="1800" b="0" kern="1200" dirty="0">
                          <a:solidFill>
                            <a:schemeClr val="tx1"/>
                          </a:solidFill>
                          <a:latin typeface="Aptos" panose="020B0004020202020204" pitchFamily="34" charset="0"/>
                          <a:ea typeface="+mn-ea"/>
                          <a:cs typeface="+mn-cs"/>
                        </a:rPr>
                        <a:t>105066, Москва, 1-й Басманный переулок, дом 2А</a:t>
                      </a:r>
                    </a:p>
                    <a:p>
                      <a:pPr algn="ctr"/>
                      <a:r>
                        <a:rPr lang="ru-RU" sz="1800" b="0" kern="1200" dirty="0">
                          <a:solidFill>
                            <a:schemeClr val="tx1"/>
                          </a:solidFill>
                          <a:latin typeface="Aptos" panose="020B0004020202020204" pitchFamily="34" charset="0"/>
                          <a:ea typeface="+mn-ea"/>
                          <a:cs typeface="+mn-cs"/>
                        </a:rPr>
                        <a:t>Тел.: +7 (495) 662-74-25</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597752919"/>
                  </a:ext>
                </a:extLst>
              </a:tr>
            </a:tbl>
          </a:graphicData>
        </a:graphic>
      </p:graphicFrame>
      <p:pic>
        <p:nvPicPr>
          <p:cNvPr id="6" name="Рисунок 5">
            <a:extLst>
              <a:ext uri="{FF2B5EF4-FFF2-40B4-BE49-F238E27FC236}">
                <a16:creationId xmlns:a16="http://schemas.microsoft.com/office/drawing/2014/main" xmlns="" id="{C1B2B8F8-7413-B9CA-81D9-F05732F70D1F}"/>
              </a:ext>
            </a:extLst>
          </p:cNvPr>
          <p:cNvPicPr>
            <a:picLocks noChangeAspect="1"/>
          </p:cNvPicPr>
          <p:nvPr/>
        </p:nvPicPr>
        <p:blipFill>
          <a:blip r:embed="rId4"/>
          <a:stretch>
            <a:fillRect/>
          </a:stretch>
        </p:blipFill>
        <p:spPr>
          <a:xfrm>
            <a:off x="6312309" y="837824"/>
            <a:ext cx="4680155" cy="1708731"/>
          </a:xfrm>
          <a:prstGeom prst="rect">
            <a:avLst/>
          </a:prstGeom>
        </p:spPr>
      </p:pic>
    </p:spTree>
    <p:extLst>
      <p:ext uri="{BB962C8B-B14F-4D97-AF65-F5344CB8AC3E}">
        <p14:creationId xmlns:p14="http://schemas.microsoft.com/office/powerpoint/2010/main" val="7614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9" name="Заголовок 1">
            <a:extLst>
              <a:ext uri="{FF2B5EF4-FFF2-40B4-BE49-F238E27FC236}">
                <a16:creationId xmlns:a16="http://schemas.microsoft.com/office/drawing/2014/main" xmlns="" id="{2BEF1BD0-0AAA-F04E-9BCD-514591ADD059}"/>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ru-RU" altLang="ru-RU" sz="4400" b="1">
                <a:latin typeface="Calibri Light" panose="020F0302020204030204" pitchFamily="34" charset="0"/>
              </a:rPr>
              <a:t>Максимальные ставки налога на имущество для юридических лиц</a:t>
            </a:r>
          </a:p>
        </p:txBody>
      </p:sp>
      <p:sp>
        <p:nvSpPr>
          <p:cNvPr id="4" name="Объект 2">
            <a:extLst>
              <a:ext uri="{FF2B5EF4-FFF2-40B4-BE49-F238E27FC236}">
                <a16:creationId xmlns:a16="http://schemas.microsoft.com/office/drawing/2014/main" xmlns="" id="{B7EB4C21-C5B0-E447-9ACC-163AE2D4E336}"/>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defRPr/>
            </a:pPr>
            <a:r>
              <a:rPr lang="ru-RU" b="1" dirty="0"/>
              <a:t>0,3%</a:t>
            </a:r>
            <a:r>
              <a:rPr lang="ru-RU" dirty="0"/>
              <a:t> в отношении жилых помещений, гаражей, </a:t>
            </a:r>
            <a:r>
              <a:rPr lang="ru-RU" dirty="0" err="1"/>
              <a:t>машино</a:t>
            </a:r>
            <a:r>
              <a:rPr lang="ru-RU" dirty="0"/>
              <a:t>-мест, которые принадлежат личному фонду на праве собственности и налоговая база в отношении которых определяется как кадастровая стоимость, </a:t>
            </a:r>
            <a:r>
              <a:rPr lang="ru-RU" b="1" dirty="0"/>
              <a:t>за исключением объектов</a:t>
            </a:r>
            <a:r>
              <a:rPr lang="ru-RU" dirty="0"/>
              <a:t> налогообложения, </a:t>
            </a:r>
            <a:r>
              <a:rPr lang="ru-RU" b="1" dirty="0"/>
              <a:t>кадастровая стоимость</a:t>
            </a:r>
            <a:r>
              <a:rPr lang="ru-RU" dirty="0"/>
              <a:t> каждого из которых </a:t>
            </a:r>
            <a:r>
              <a:rPr lang="ru-RU" b="1" dirty="0"/>
              <a:t>превышает 300 миллионов рублей</a:t>
            </a:r>
            <a:r>
              <a:rPr lang="ru-RU" dirty="0"/>
              <a:t>, налоговые ставки устанавливаются законами субъектов Российской Федерации.</a:t>
            </a:r>
            <a:endParaRPr lang="ru-RU" b="1" dirty="0">
              <a:cs typeface="Times New Roman" panose="02020603050405020304" pitchFamily="18" charset="0"/>
            </a:endParaRPr>
          </a:p>
          <a:p>
            <a:pPr marL="342900" indent="-342900" algn="just">
              <a:defRPr/>
            </a:pPr>
            <a:r>
              <a:rPr lang="ru-RU" b="1" dirty="0">
                <a:cs typeface="Times New Roman" panose="02020603050405020304" pitchFamily="18" charset="0"/>
              </a:rPr>
              <a:t>2% </a:t>
            </a:r>
            <a:r>
              <a:rPr lang="ru-RU" dirty="0">
                <a:cs typeface="Times New Roman" panose="02020603050405020304" pitchFamily="18" charset="0"/>
              </a:rPr>
              <a:t>в отношении объектов, включенных в региональный перечень в соответствии со ст.378.2 НК РФ, с кадастровой стоимостью не более 300 млн. руб.</a:t>
            </a:r>
            <a:endParaRPr lang="ru-RU" b="1" dirty="0">
              <a:cs typeface="Times New Roman" panose="02020603050405020304" pitchFamily="18" charset="0"/>
            </a:endParaRPr>
          </a:p>
          <a:p>
            <a:pPr marL="342900" indent="-342900" algn="just">
              <a:defRPr/>
            </a:pPr>
            <a:r>
              <a:rPr lang="ru-RU" b="1" dirty="0">
                <a:cs typeface="Times New Roman" panose="02020603050405020304" pitchFamily="18" charset="0"/>
              </a:rPr>
              <a:t>2,5% с 01.01.2025 для объектов недвижимости с кадастровой стоимостью более 300 млн. руб. </a:t>
            </a:r>
          </a:p>
          <a:p>
            <a:pPr marL="0" indent="0">
              <a:buFont typeface="Arial" panose="020B0604020202020204" pitchFamily="34" charset="0"/>
              <a:buNone/>
              <a:defRPr/>
            </a:pPr>
            <a:endParaRPr lang="ru-RU" dirty="0"/>
          </a:p>
        </p:txBody>
      </p:sp>
    </p:spTree>
    <p:extLst>
      <p:ext uri="{BB962C8B-B14F-4D97-AF65-F5344CB8AC3E}">
        <p14:creationId xmlns:p14="http://schemas.microsoft.com/office/powerpoint/2010/main" val="36484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7" name="Заголовок 2">
            <a:extLst>
              <a:ext uri="{FF2B5EF4-FFF2-40B4-BE49-F238E27FC236}">
                <a16:creationId xmlns:a16="http://schemas.microsoft.com/office/drawing/2014/main" xmlns="" id="{28BF21CC-C29A-1B46-A10B-D4F58765E676}"/>
              </a:ext>
            </a:extLst>
          </p:cNvPr>
          <p:cNvSpPr txBox="1">
            <a:spLocks noChangeArrowheads="1"/>
          </p:cNvSpPr>
          <p:nvPr/>
        </p:nvSpPr>
        <p:spPr bwMode="auto">
          <a:xfrm>
            <a:off x="723900" y="354013"/>
            <a:ext cx="11266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4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ru-RU" altLang="ru-RU" sz="3200" b="1">
                <a:latin typeface="Times New Roman" panose="02020603050405020304" pitchFamily="18" charset="0"/>
                <a:ea typeface="Calibri" panose="020F0502020204030204" pitchFamily="34" charset="0"/>
                <a:cs typeface="Times New Roman" panose="02020603050405020304" pitchFamily="18" charset="0"/>
              </a:rPr>
              <a:t>Налоговое бремя в доходах при 6% УСН на примере объекта облагаемого по ставке 2% при доходности 10-20%</a:t>
            </a:r>
            <a:endParaRPr lang="ru-RU" altLang="ru-RU" sz="3200">
              <a:ea typeface="Calibri" panose="020F0502020204030204" pitchFamily="34" charset="0"/>
              <a:cs typeface="Times New Roman" panose="02020603050405020304" pitchFamily="18" charset="0"/>
            </a:endParaRPr>
          </a:p>
        </p:txBody>
      </p:sp>
      <p:pic>
        <p:nvPicPr>
          <p:cNvPr id="21508" name="Диаграмма 3">
            <a:extLst>
              <a:ext uri="{FF2B5EF4-FFF2-40B4-BE49-F238E27FC236}">
                <a16:creationId xmlns:a16="http://schemas.microsoft.com/office/drawing/2014/main" xmlns="" id="{5C644762-861B-8B4B-89F0-87AA87EB50A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447800"/>
            <a:ext cx="51562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a:extLst>
              <a:ext uri="{FF2B5EF4-FFF2-40B4-BE49-F238E27FC236}">
                <a16:creationId xmlns:a16="http://schemas.microsoft.com/office/drawing/2014/main" xmlns="" id="{08239DD5-C978-7C47-AFDC-E9E73FF41E9F}"/>
              </a:ext>
            </a:extLst>
          </p:cNvPr>
          <p:cNvSpPr txBox="1">
            <a:spLocks noChangeArrowheads="1"/>
          </p:cNvSpPr>
          <p:nvPr/>
        </p:nvSpPr>
        <p:spPr bwMode="auto">
          <a:xfrm>
            <a:off x="887413" y="5038725"/>
            <a:ext cx="10899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800" dirty="0"/>
              <a:t>Закон одного региона может устанавливать разные ставки налога для сопоставимых по функциональному назначению объектов, но отличающимся по местоположению. Так же ставки для перечня п.2 ст. 378 НК РФ отличаются по регионам.</a:t>
            </a:r>
          </a:p>
        </p:txBody>
      </p:sp>
      <p:graphicFrame>
        <p:nvGraphicFramePr>
          <p:cNvPr id="8" name="Диаграмма 7">
            <a:extLst>
              <a:ext uri="{FF2B5EF4-FFF2-40B4-BE49-F238E27FC236}">
                <a16:creationId xmlns:a16="http://schemas.microsoft.com/office/drawing/2014/main" xmlns="" id="{00000000-0008-0000-0700-000003000000}"/>
              </a:ext>
            </a:extLst>
          </p:cNvPr>
          <p:cNvGraphicFramePr>
            <a:graphicFrameLocks/>
          </p:cNvGraphicFramePr>
          <p:nvPr/>
        </p:nvGraphicFramePr>
        <p:xfrm>
          <a:off x="6226174" y="1420813"/>
          <a:ext cx="5764213" cy="3617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472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3" name="Объект 2">
            <a:extLst>
              <a:ext uri="{FF2B5EF4-FFF2-40B4-BE49-F238E27FC236}">
                <a16:creationId xmlns:a16="http://schemas.microsoft.com/office/drawing/2014/main" xmlns="" id="{61E04F69-A418-0543-A1B4-977F90739817}"/>
              </a:ext>
            </a:extLst>
          </p:cNvPr>
          <p:cNvSpPr txBox="1">
            <a:spLocks noChangeArrowheads="1"/>
          </p:cNvSpPr>
          <p:nvPr/>
        </p:nvSpPr>
        <p:spPr bwMode="auto">
          <a:xfrm>
            <a:off x="776288" y="13144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ru-RU" altLang="ru-RU" dirty="0"/>
              <a:t>Регионам предоставлено право увеличивать с </a:t>
            </a:r>
            <a:r>
              <a:rPr lang="ru-RU" altLang="ru-RU" b="1" dirty="0"/>
              <a:t>0,7 до 1 понижающий коэффициент</a:t>
            </a:r>
            <a:r>
              <a:rPr lang="ru-RU" altLang="ru-RU" dirty="0"/>
              <a:t>, применяемый при исчислении налоговой базы по НДФЛ в отношении доходов от продажи недвижимости. </a:t>
            </a:r>
          </a:p>
          <a:p>
            <a:pPr>
              <a:buFont typeface="Arial" panose="020B0604020202020204" pitchFamily="34" charset="0"/>
              <a:buNone/>
            </a:pPr>
            <a:r>
              <a:rPr lang="ru-RU" altLang="ru-RU" dirty="0"/>
              <a:t>Речь идет о следующем правиле: если доход от продажи недвижимости ниже его кадастровой стоимости, умноженной на понижающий коэффициент 0,7, то налог рассчитывается как разница между ценой продажи и кадастровой стоимости, умноженной на 0,7.</a:t>
            </a:r>
          </a:p>
          <a:p>
            <a:pPr>
              <a:buFont typeface="Arial" panose="020B0604020202020204" pitchFamily="34" charset="0"/>
              <a:buNone/>
            </a:pPr>
            <a:r>
              <a:rPr lang="ru-RU" altLang="ru-RU" b="1" dirty="0"/>
              <a:t>Регионы самостоятельно устанавливают величины налоговых ставок!</a:t>
            </a:r>
          </a:p>
        </p:txBody>
      </p:sp>
      <p:sp>
        <p:nvSpPr>
          <p:cNvPr id="20484" name="TextBox 1">
            <a:extLst>
              <a:ext uri="{FF2B5EF4-FFF2-40B4-BE49-F238E27FC236}">
                <a16:creationId xmlns:a16="http://schemas.microsoft.com/office/drawing/2014/main" xmlns="" id="{9C94D147-4106-0049-9B5B-4667DA3FBC5C}"/>
              </a:ext>
            </a:extLst>
          </p:cNvPr>
          <p:cNvSpPr txBox="1">
            <a:spLocks noChangeArrowheads="1"/>
          </p:cNvSpPr>
          <p:nvPr/>
        </p:nvSpPr>
        <p:spPr bwMode="auto">
          <a:xfrm>
            <a:off x="776288" y="606425"/>
            <a:ext cx="9875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4000" b="1"/>
              <a:t>Важность регионального законодательства</a:t>
            </a:r>
          </a:p>
        </p:txBody>
      </p:sp>
    </p:spTree>
    <p:extLst>
      <p:ext uri="{BB962C8B-B14F-4D97-AF65-F5344CB8AC3E}">
        <p14:creationId xmlns:p14="http://schemas.microsoft.com/office/powerpoint/2010/main" val="307302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Times New Roman" panose="02020603050405020304" pitchFamily="18" charset="0"/>
                <a:cs typeface="Times New Roman" panose="02020603050405020304" pitchFamily="18" charset="0"/>
              </a:rPr>
              <a:t>Сферы применения кадастровой стоимости</a:t>
            </a:r>
            <a:endParaRPr lang="ru-RU" sz="4000" dirty="0"/>
          </a:p>
        </p:txBody>
      </p:sp>
      <p:sp>
        <p:nvSpPr>
          <p:cNvPr id="6" name="TextBox 5">
            <a:extLst>
              <a:ext uri="{FF2B5EF4-FFF2-40B4-BE49-F238E27FC236}">
                <a16:creationId xmlns:a16="http://schemas.microsoft.com/office/drawing/2014/main" xmlns="" id="{9F1A252C-B35C-0C44-B00A-22BD2805B389}"/>
              </a:ext>
            </a:extLst>
          </p:cNvPr>
          <p:cNvSpPr txBox="1"/>
          <p:nvPr/>
        </p:nvSpPr>
        <p:spPr>
          <a:xfrm>
            <a:off x="854115" y="1620454"/>
            <a:ext cx="10613985" cy="1200329"/>
          </a:xfrm>
          <a:prstGeom prst="rect">
            <a:avLst/>
          </a:prstGeom>
          <a:noFill/>
        </p:spPr>
        <p:txBody>
          <a:bodyPr wrap="square" rtlCol="0">
            <a:spAutoFit/>
          </a:bodyPr>
          <a:lstStyle/>
          <a:p>
            <a:r>
              <a:rPr lang="ru-RU" sz="2400" b="1" dirty="0"/>
              <a:t>НК РФ Статья 333.33. Размеры государственной пошлины за государственную регистрацию, а также за совершение прочих юридически значимых действий.</a:t>
            </a:r>
            <a:endParaRPr lang="ru-RU" sz="2400" dirty="0"/>
          </a:p>
        </p:txBody>
      </p:sp>
      <p:sp>
        <p:nvSpPr>
          <p:cNvPr id="7" name="TextBox 6">
            <a:extLst>
              <a:ext uri="{FF2B5EF4-FFF2-40B4-BE49-F238E27FC236}">
                <a16:creationId xmlns:a16="http://schemas.microsoft.com/office/drawing/2014/main" xmlns="" id="{573C4A00-44E9-A044-B770-041270B9CB0F}"/>
              </a:ext>
            </a:extLst>
          </p:cNvPr>
          <p:cNvSpPr txBox="1"/>
          <p:nvPr/>
        </p:nvSpPr>
        <p:spPr>
          <a:xfrm>
            <a:off x="946712" y="3139281"/>
            <a:ext cx="10521388" cy="3000821"/>
          </a:xfrm>
          <a:prstGeom prst="rect">
            <a:avLst/>
          </a:prstGeom>
          <a:noFill/>
        </p:spPr>
        <p:txBody>
          <a:bodyPr wrap="square" rtlCol="0">
            <a:spAutoFit/>
          </a:bodyPr>
          <a:lstStyle/>
          <a:p>
            <a:r>
              <a:rPr lang="ru-RU" sz="2100" dirty="0"/>
              <a:t>В отношении объектов недвижимости</a:t>
            </a:r>
          </a:p>
          <a:p>
            <a:r>
              <a:rPr lang="ru-RU" sz="2100" dirty="0"/>
              <a:t>Для физических лиц:</a:t>
            </a:r>
          </a:p>
          <a:p>
            <a:pPr marL="285750" indent="-285750">
              <a:buFont typeface="Arial" panose="020B0604020202020204" pitchFamily="34" charset="0"/>
              <a:buChar char="•"/>
            </a:pPr>
            <a:r>
              <a:rPr lang="ru-RU" sz="2100" dirty="0"/>
              <a:t>Кадастровая стоимость не определена или не превышает 20 000 000 руб. – 4 000 руб.</a:t>
            </a:r>
          </a:p>
          <a:p>
            <a:pPr marL="285750" indent="-285750">
              <a:buFont typeface="Arial" panose="020B0604020202020204" pitchFamily="34" charset="0"/>
              <a:buChar char="•"/>
            </a:pPr>
            <a:r>
              <a:rPr lang="ru-RU" sz="2100" dirty="0"/>
              <a:t>Кадастровая стоимость превышает 20 000 000 руб. – 0,02% от </a:t>
            </a:r>
            <a:r>
              <a:rPr lang="ru-RU" sz="2100" b="1" dirty="0"/>
              <a:t>кадастровой стоимости</a:t>
            </a:r>
            <a:r>
              <a:rPr lang="ru-RU" sz="2100" dirty="0"/>
              <a:t> на дату обращения, но не менее 0,02% </a:t>
            </a:r>
            <a:r>
              <a:rPr lang="ru-RU" sz="2100" b="1" dirty="0"/>
              <a:t>цены сделки</a:t>
            </a:r>
            <a:r>
              <a:rPr lang="ru-RU" sz="2100" dirty="0"/>
              <a:t> и не более 500 000 руб.</a:t>
            </a:r>
          </a:p>
          <a:p>
            <a:r>
              <a:rPr lang="ru-RU" sz="2100" dirty="0"/>
              <a:t>Для юридических лиц:</a:t>
            </a:r>
          </a:p>
          <a:p>
            <a:pPr marL="285750" indent="-285750">
              <a:buFont typeface="Arial" panose="020B0604020202020204" pitchFamily="34" charset="0"/>
              <a:buChar char="•"/>
            </a:pPr>
            <a:r>
              <a:rPr lang="ru-RU" sz="2100" dirty="0"/>
              <a:t>Кадастровая стоимость не определена или не превышает 22 000 000 руб. – 44 000 руб.</a:t>
            </a:r>
          </a:p>
          <a:p>
            <a:pPr marL="285750" indent="-285750">
              <a:buFont typeface="Arial" panose="020B0604020202020204" pitchFamily="34" charset="0"/>
              <a:buChar char="•"/>
            </a:pPr>
            <a:r>
              <a:rPr lang="ru-RU" sz="2100" dirty="0"/>
              <a:t>Кадастровая стоимость превышает 22 000 000 руб. – 0,2% от </a:t>
            </a:r>
            <a:r>
              <a:rPr lang="ru-RU" sz="2100" b="1" dirty="0"/>
              <a:t>кадастровой стоимости </a:t>
            </a:r>
            <a:r>
              <a:rPr lang="ru-RU" sz="2100" dirty="0"/>
              <a:t>на дату обращения, но не менее 0,2% от </a:t>
            </a:r>
            <a:r>
              <a:rPr lang="ru-RU" sz="2100" b="1" dirty="0"/>
              <a:t>цены сделки </a:t>
            </a:r>
            <a:r>
              <a:rPr lang="ru-RU" sz="2100" dirty="0"/>
              <a:t>и не более 1 000 000 руб.</a:t>
            </a:r>
          </a:p>
        </p:txBody>
      </p:sp>
    </p:spTree>
    <p:extLst>
      <p:ext uri="{BB962C8B-B14F-4D97-AF65-F5344CB8AC3E}">
        <p14:creationId xmlns:p14="http://schemas.microsoft.com/office/powerpoint/2010/main" val="21045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Times New Roman" panose="02020603050405020304" pitchFamily="18" charset="0"/>
                <a:cs typeface="Times New Roman" panose="02020603050405020304" pitchFamily="18" charset="0"/>
              </a:rPr>
              <a:t>Даты изменения кадастровой стоимости</a:t>
            </a:r>
            <a:endParaRPr lang="ru-RU" sz="4000" dirty="0"/>
          </a:p>
        </p:txBody>
      </p:sp>
      <p:sp>
        <p:nvSpPr>
          <p:cNvPr id="4" name="Подзаголовок 3"/>
          <p:cNvSpPr>
            <a:spLocks noGrp="1"/>
          </p:cNvSpPr>
          <p:nvPr>
            <p:ph type="subTitle" idx="1"/>
          </p:nvPr>
        </p:nvSpPr>
        <p:spPr>
          <a:xfrm>
            <a:off x="1045029" y="1894114"/>
            <a:ext cx="9622971" cy="3363686"/>
          </a:xfrm>
        </p:spPr>
        <p:txBody>
          <a:bodyPr/>
          <a:lstStyle/>
          <a:p>
            <a:pPr algn="just"/>
            <a:r>
              <a:rPr lang="ru-RU" dirty="0">
                <a:latin typeface="Times New Roman" panose="02020603050405020304" pitchFamily="18" charset="0"/>
                <a:cs typeface="Times New Roman" panose="02020603050405020304" pitchFamily="18" charset="0"/>
              </a:rPr>
              <a:t>На территории РФ в целом и Нижегородской области:</a:t>
            </a:r>
          </a:p>
          <a:p>
            <a:pPr marL="342900" indent="-3429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01 января 2023 </a:t>
            </a:r>
            <a:r>
              <a:rPr lang="ru-RU" dirty="0">
                <a:latin typeface="Times New Roman" panose="02020603050405020304" pitchFamily="18" charset="0"/>
                <a:cs typeface="Times New Roman" panose="02020603050405020304" pitchFamily="18" charset="0"/>
              </a:rPr>
              <a:t>года действует новая кадастровая стоимость по состоянию на 01 января 2022 года в отношении </a:t>
            </a:r>
            <a:r>
              <a:rPr lang="ru-RU" b="1" dirty="0">
                <a:latin typeface="Times New Roman" panose="02020603050405020304" pitchFamily="18" charset="0"/>
                <a:cs typeface="Times New Roman" panose="02020603050405020304" pitchFamily="18" charset="0"/>
              </a:rPr>
              <a:t>земельных участков</a:t>
            </a:r>
          </a:p>
          <a:p>
            <a:pPr marL="342900" indent="-3429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01 января 2024 </a:t>
            </a:r>
            <a:r>
              <a:rPr lang="ru-RU" dirty="0">
                <a:latin typeface="Times New Roman" panose="02020603050405020304" pitchFamily="18" charset="0"/>
                <a:cs typeface="Times New Roman" panose="02020603050405020304" pitchFamily="18" charset="0"/>
              </a:rPr>
              <a:t>года действует новая кадастровая стоимость по состоянию на 1 января 2023 в отношении </a:t>
            </a:r>
            <a:r>
              <a:rPr lang="ru-RU" b="1" dirty="0">
                <a:latin typeface="Times New Roman" panose="02020603050405020304" pitchFamily="18" charset="0"/>
                <a:cs typeface="Times New Roman" panose="02020603050405020304" pitchFamily="18" charset="0"/>
              </a:rPr>
              <a:t>объектов капитального строительства</a:t>
            </a:r>
          </a:p>
          <a:p>
            <a:pPr algn="just"/>
            <a:endParaRPr lang="ru-RU" dirty="0"/>
          </a:p>
        </p:txBody>
      </p:sp>
    </p:spTree>
    <p:extLst>
      <p:ext uri="{BB962C8B-B14F-4D97-AF65-F5344CB8AC3E}">
        <p14:creationId xmlns:p14="http://schemas.microsoft.com/office/powerpoint/2010/main" val="233719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23900" y="632506"/>
            <a:ext cx="10744200" cy="788080"/>
          </a:xfrm>
        </p:spPr>
        <p:txBody>
          <a:bodyPr/>
          <a:lstStyle/>
          <a:p>
            <a:r>
              <a:rPr lang="ru-RU" sz="4000" b="1" dirty="0">
                <a:latin typeface="Times New Roman" panose="02020603050405020304" pitchFamily="18" charset="0"/>
                <a:cs typeface="Times New Roman" panose="02020603050405020304" pitchFamily="18" charset="0"/>
              </a:rPr>
              <a:t>Данные </a:t>
            </a:r>
            <a:r>
              <a:rPr lang="ru-RU" sz="4000" b="1" dirty="0" err="1">
                <a:latin typeface="Times New Roman" panose="02020603050405020304" pitchFamily="18" charset="0"/>
                <a:cs typeface="Times New Roman" panose="02020603050405020304" pitchFamily="18" charset="0"/>
              </a:rPr>
              <a:t>Росреестра</a:t>
            </a:r>
            <a:r>
              <a:rPr lang="ru-RU" sz="4000" b="1" dirty="0">
                <a:latin typeface="Times New Roman" panose="02020603050405020304" pitchFamily="18" charset="0"/>
                <a:cs typeface="Times New Roman" panose="02020603050405020304" pitchFamily="18" charset="0"/>
              </a:rPr>
              <a:t> по Нижегородской </a:t>
            </a:r>
            <a:r>
              <a:rPr lang="ru-RU" sz="4000" b="1" dirty="0" err="1">
                <a:latin typeface="Times New Roman" panose="02020603050405020304" pitchFamily="18" charset="0"/>
                <a:cs typeface="Times New Roman" panose="02020603050405020304" pitchFamily="18" charset="0"/>
              </a:rPr>
              <a:t>обл</a:t>
            </a:r>
            <a:endParaRPr lang="ru-RU" sz="4000" dirty="0"/>
          </a:p>
        </p:txBody>
      </p:sp>
      <p:sp>
        <p:nvSpPr>
          <p:cNvPr id="6" name="TextBox 5">
            <a:extLst>
              <a:ext uri="{FF2B5EF4-FFF2-40B4-BE49-F238E27FC236}">
                <a16:creationId xmlns:a16="http://schemas.microsoft.com/office/drawing/2014/main" xmlns="" id="{71C38DA9-5E5F-A842-BCE6-4E1D0DAC25A1}"/>
              </a:ext>
            </a:extLst>
          </p:cNvPr>
          <p:cNvSpPr txBox="1"/>
          <p:nvPr/>
        </p:nvSpPr>
        <p:spPr>
          <a:xfrm>
            <a:off x="650669" y="2476074"/>
            <a:ext cx="2286664" cy="738664"/>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Земельные участки</a:t>
            </a:r>
          </a:p>
          <a:p>
            <a:pPr algn="ctr"/>
            <a:r>
              <a:rPr lang="ru-RU" sz="2400" b="1" dirty="0">
                <a:latin typeface="Times New Roman" panose="02020603050405020304" pitchFamily="18" charset="0"/>
                <a:cs typeface="Times New Roman" panose="02020603050405020304" pitchFamily="18" charset="0"/>
              </a:rPr>
              <a:t>2022</a:t>
            </a:r>
          </a:p>
        </p:txBody>
      </p:sp>
      <p:sp>
        <p:nvSpPr>
          <p:cNvPr id="7" name="TextBox 6">
            <a:extLst>
              <a:ext uri="{FF2B5EF4-FFF2-40B4-BE49-F238E27FC236}">
                <a16:creationId xmlns:a16="http://schemas.microsoft.com/office/drawing/2014/main" xmlns="" id="{ACAEC246-493C-394A-9615-8789F9392235}"/>
              </a:ext>
            </a:extLst>
          </p:cNvPr>
          <p:cNvSpPr txBox="1"/>
          <p:nvPr/>
        </p:nvSpPr>
        <p:spPr>
          <a:xfrm>
            <a:off x="3536868" y="2347448"/>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Оценено в рамках единого цикла ГКО</a:t>
            </a:r>
          </a:p>
          <a:p>
            <a:pPr algn="ctr"/>
            <a:r>
              <a:rPr lang="ru-RU" sz="2400" b="1" dirty="0">
                <a:latin typeface="Times New Roman" panose="02020603050405020304" pitchFamily="18" charset="0"/>
                <a:cs typeface="Times New Roman" panose="02020603050405020304" pitchFamily="18" charset="0"/>
              </a:rPr>
              <a:t>1 677 912</a:t>
            </a:r>
          </a:p>
        </p:txBody>
      </p:sp>
      <p:sp>
        <p:nvSpPr>
          <p:cNvPr id="8" name="TextBox 7">
            <a:extLst>
              <a:ext uri="{FF2B5EF4-FFF2-40B4-BE49-F238E27FC236}">
                <a16:creationId xmlns:a16="http://schemas.microsoft.com/office/drawing/2014/main" xmlns="" id="{E9F8A8DA-D779-C94A-8FDB-58619560F621}"/>
              </a:ext>
            </a:extLst>
          </p:cNvPr>
          <p:cNvSpPr txBox="1"/>
          <p:nvPr/>
        </p:nvSpPr>
        <p:spPr>
          <a:xfrm>
            <a:off x="6040582" y="2312062"/>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В рамках ст.16 237-ФЗ</a:t>
            </a:r>
          </a:p>
          <a:p>
            <a:pPr algn="ctr"/>
            <a:r>
              <a:rPr lang="ru-RU" sz="2400" b="1" dirty="0">
                <a:latin typeface="Times New Roman" panose="02020603050405020304" pitchFamily="18" charset="0"/>
                <a:cs typeface="Times New Roman" panose="02020603050405020304" pitchFamily="18" charset="0"/>
              </a:rPr>
              <a:t>550 622</a:t>
            </a:r>
          </a:p>
        </p:txBody>
      </p:sp>
      <p:sp>
        <p:nvSpPr>
          <p:cNvPr id="9" name="TextBox 8">
            <a:extLst>
              <a:ext uri="{FF2B5EF4-FFF2-40B4-BE49-F238E27FC236}">
                <a16:creationId xmlns:a16="http://schemas.microsoft.com/office/drawing/2014/main" xmlns="" id="{D7C3E1A1-5326-AD4E-8F23-ADD21E0DDAF1}"/>
              </a:ext>
            </a:extLst>
          </p:cNvPr>
          <p:cNvSpPr txBox="1"/>
          <p:nvPr/>
        </p:nvSpPr>
        <p:spPr>
          <a:xfrm>
            <a:off x="8327246" y="2314179"/>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Передано в рамках ст.15 237-ФЗ</a:t>
            </a:r>
          </a:p>
          <a:p>
            <a:pPr algn="ctr"/>
            <a:r>
              <a:rPr lang="ru-RU" sz="2400" b="1" dirty="0">
                <a:latin typeface="Times New Roman" panose="02020603050405020304" pitchFamily="18" charset="0"/>
                <a:cs typeface="Times New Roman" panose="02020603050405020304" pitchFamily="18" charset="0"/>
              </a:rPr>
              <a:t>48 612</a:t>
            </a:r>
          </a:p>
        </p:txBody>
      </p:sp>
      <p:sp>
        <p:nvSpPr>
          <p:cNvPr id="10" name="TextBox 9">
            <a:extLst>
              <a:ext uri="{FF2B5EF4-FFF2-40B4-BE49-F238E27FC236}">
                <a16:creationId xmlns:a16="http://schemas.microsoft.com/office/drawing/2014/main" xmlns="" id="{1224E9A5-BD96-9941-AFFC-84F26952C910}"/>
              </a:ext>
            </a:extLst>
          </p:cNvPr>
          <p:cNvSpPr txBox="1"/>
          <p:nvPr/>
        </p:nvSpPr>
        <p:spPr>
          <a:xfrm>
            <a:off x="463138" y="4051150"/>
            <a:ext cx="2661726"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Объекты капитального строительства</a:t>
            </a:r>
          </a:p>
          <a:p>
            <a:pPr algn="ctr"/>
            <a:r>
              <a:rPr lang="ru-RU" sz="2400" b="1" dirty="0">
                <a:latin typeface="Times New Roman" panose="02020603050405020304" pitchFamily="18" charset="0"/>
                <a:cs typeface="Times New Roman" panose="02020603050405020304" pitchFamily="18" charset="0"/>
              </a:rPr>
              <a:t>2023</a:t>
            </a:r>
          </a:p>
        </p:txBody>
      </p:sp>
      <p:sp>
        <p:nvSpPr>
          <p:cNvPr id="11" name="TextBox 10">
            <a:extLst>
              <a:ext uri="{FF2B5EF4-FFF2-40B4-BE49-F238E27FC236}">
                <a16:creationId xmlns:a16="http://schemas.microsoft.com/office/drawing/2014/main" xmlns="" id="{54BDA028-01AF-8F44-892F-84EF5A394C5F}"/>
              </a:ext>
            </a:extLst>
          </p:cNvPr>
          <p:cNvSpPr txBox="1"/>
          <p:nvPr/>
        </p:nvSpPr>
        <p:spPr>
          <a:xfrm>
            <a:off x="3536868" y="4019871"/>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Оценено в рамках единого цикла ГКО</a:t>
            </a:r>
          </a:p>
          <a:p>
            <a:pPr algn="ctr"/>
            <a:r>
              <a:rPr lang="ru-RU" sz="2400" b="1" dirty="0">
                <a:latin typeface="Times New Roman" panose="02020603050405020304" pitchFamily="18" charset="0"/>
                <a:cs typeface="Times New Roman" panose="02020603050405020304" pitchFamily="18" charset="0"/>
              </a:rPr>
              <a:t>2 490 315</a:t>
            </a:r>
          </a:p>
        </p:txBody>
      </p:sp>
      <p:sp>
        <p:nvSpPr>
          <p:cNvPr id="12" name="TextBox 11">
            <a:extLst>
              <a:ext uri="{FF2B5EF4-FFF2-40B4-BE49-F238E27FC236}">
                <a16:creationId xmlns:a16="http://schemas.microsoft.com/office/drawing/2014/main" xmlns="" id="{168BAE2C-4C1A-6342-868A-780E194C1C67}"/>
              </a:ext>
            </a:extLst>
          </p:cNvPr>
          <p:cNvSpPr txBox="1"/>
          <p:nvPr/>
        </p:nvSpPr>
        <p:spPr>
          <a:xfrm>
            <a:off x="6040582" y="4033411"/>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В рамках ст.16 237-ФЗ</a:t>
            </a:r>
          </a:p>
          <a:p>
            <a:pPr algn="ctr"/>
            <a:r>
              <a:rPr lang="ru-RU" sz="2400" b="1" dirty="0">
                <a:latin typeface="Times New Roman" panose="02020603050405020304" pitchFamily="18" charset="0"/>
                <a:cs typeface="Times New Roman" panose="02020603050405020304" pitchFamily="18" charset="0"/>
              </a:rPr>
              <a:t>561 441</a:t>
            </a:r>
          </a:p>
        </p:txBody>
      </p:sp>
      <p:sp>
        <p:nvSpPr>
          <p:cNvPr id="13" name="TextBox 12">
            <a:extLst>
              <a:ext uri="{FF2B5EF4-FFF2-40B4-BE49-F238E27FC236}">
                <a16:creationId xmlns:a16="http://schemas.microsoft.com/office/drawing/2014/main" xmlns="" id="{9E8C04DF-CFF5-6B4B-B45C-33BB6EC71AD2}"/>
              </a:ext>
            </a:extLst>
          </p:cNvPr>
          <p:cNvSpPr txBox="1"/>
          <p:nvPr/>
        </p:nvSpPr>
        <p:spPr>
          <a:xfrm>
            <a:off x="8544296" y="3990736"/>
            <a:ext cx="2286664" cy="1015663"/>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Передано в рамках ст.15 237-ФЗ</a:t>
            </a:r>
          </a:p>
          <a:p>
            <a:pPr algn="ctr"/>
            <a:r>
              <a:rPr lang="ru-RU" sz="2400" b="1" dirty="0">
                <a:latin typeface="Times New Roman" panose="02020603050405020304" pitchFamily="18" charset="0"/>
                <a:cs typeface="Times New Roman" panose="02020603050405020304" pitchFamily="18" charset="0"/>
              </a:rPr>
              <a:t>394 929</a:t>
            </a:r>
          </a:p>
        </p:txBody>
      </p:sp>
    </p:spTree>
    <p:extLst>
      <p:ext uri="{BB962C8B-B14F-4D97-AF65-F5344CB8AC3E}">
        <p14:creationId xmlns:p14="http://schemas.microsoft.com/office/powerpoint/2010/main" val="31875536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2628</Words>
  <Application>Microsoft Office PowerPoint</Application>
  <PresentationFormat>Широкоэкранный</PresentationFormat>
  <Paragraphs>489</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Aptos</vt:lpstr>
      <vt:lpstr>Arial</vt:lpstr>
      <vt:lpstr>Calibri</vt:lpstr>
      <vt:lpstr>Calibri Light</vt:lpstr>
      <vt:lpstr>Symbol</vt:lpstr>
      <vt:lpstr>Times New Roman</vt:lpstr>
      <vt:lpstr>Тема Office</vt:lpstr>
      <vt:lpstr>Презентация PowerPoint</vt:lpstr>
      <vt:lpstr>Сферы применения кадастровой стоимости</vt:lpstr>
      <vt:lpstr>Презентация PowerPoint</vt:lpstr>
      <vt:lpstr>Презентация PowerPoint</vt:lpstr>
      <vt:lpstr>Презентация PowerPoint</vt:lpstr>
      <vt:lpstr>Презентация PowerPoint</vt:lpstr>
      <vt:lpstr>Сферы применения кадастровой стоимости</vt:lpstr>
      <vt:lpstr>Даты изменения кадастровой стоимости</vt:lpstr>
      <vt:lpstr>Данные Росреестра по Нижегородской обл</vt:lpstr>
      <vt:lpstr>Данные Росреестра по Нижегородской обл</vt:lpstr>
      <vt:lpstr>Применение кадастровой стоимости</vt:lpstr>
      <vt:lpstr>Применение кадастровой стоимости</vt:lpstr>
      <vt:lpstr>Применение кадастровой стоимости</vt:lpstr>
      <vt:lpstr>Индексы рынка недвижимости</vt:lpstr>
      <vt:lpstr>Кадастровая стоимость  Рыночная стоимость</vt:lpstr>
      <vt:lpstr>Кадастровая стоимость  Рыночная стоимость</vt:lpstr>
      <vt:lpstr>Особенности недвижимости как товара</vt:lpstr>
      <vt:lpstr>Генеральная совокупность рыночной информации о рынке недвижимости</vt:lpstr>
      <vt:lpstr>«Айсберги Репина» - соотношение публичной и закрытой информации на рынке недвижимости</vt:lpstr>
      <vt:lpstr>Сравнение кадастровой стоимости и рынка земли 2023 год </vt:lpstr>
      <vt:lpstr>Отличия оценки ОКС 2023</vt:lpstr>
      <vt:lpstr>Группировка ОКС для кадастровой оценки</vt:lpstr>
      <vt:lpstr>Результаты анализа минимальных, средних и максимальный удельных показателей кадастровой стоимости в разрезе групп объектов недвижимости на 01.01.2023г.</vt:lpstr>
      <vt:lpstr>Анализ рынка г. Н.Новгорода январь 2024 г ООО «Компания «ОСТ»</vt:lpstr>
      <vt:lpstr>Анализ рынка г. Н.Новгорода январь 2024 г ООО «Компания «ОСТ»</vt:lpstr>
      <vt:lpstr>Ценовое зонирование жилья  г. Н.Новгород  на 01.01.2023</vt:lpstr>
      <vt:lpstr>Динамика цен на вторичное жильё г. Нижнего Новгорода</vt:lpstr>
      <vt:lpstr>Парадоксы рынка недвижимости 2024 года</vt:lpstr>
      <vt:lpstr>Рекомендации для владельцев объектами  недвижимости:</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Кадастровая стоимость объектов недвижимости 2024г: изменения в порядке установления, взаимосвязь с тенденциями изменения рынка</dc:title>
  <dc:creator>Алексей Крештопов</dc:creator>
  <cp:lastModifiedBy>Елена</cp:lastModifiedBy>
  <cp:revision>6</cp:revision>
  <dcterms:created xsi:type="dcterms:W3CDTF">2024-11-21T08:13:06Z</dcterms:created>
  <dcterms:modified xsi:type="dcterms:W3CDTF">2024-12-13T07:25:23Z</dcterms:modified>
</cp:coreProperties>
</file>