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0" r:id="rId1"/>
  </p:sldMasterIdLst>
  <p:sldIdLst>
    <p:sldId id="256" r:id="rId2"/>
    <p:sldId id="312" r:id="rId3"/>
    <p:sldId id="345" r:id="rId4"/>
    <p:sldId id="342" r:id="rId5"/>
    <p:sldId id="346" r:id="rId6"/>
    <p:sldId id="343" r:id="rId7"/>
    <p:sldId id="344" r:id="rId8"/>
    <p:sldId id="341" r:id="rId9"/>
    <p:sldId id="321" r:id="rId10"/>
    <p:sldId id="327" r:id="rId11"/>
    <p:sldId id="329" r:id="rId12"/>
    <p:sldId id="323" r:id="rId13"/>
    <p:sldId id="27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92" autoAdjust="0"/>
    <p:restoredTop sz="94660"/>
  </p:normalViewPr>
  <p:slideViewPr>
    <p:cSldViewPr snapToGrid="0">
      <p:cViewPr varScale="1">
        <p:scale>
          <a:sx n="116" d="100"/>
          <a:sy n="116" d="100"/>
        </p:scale>
        <p:origin x="330"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5A069CB8-F204-4D06-B913-C5A26A89888A}" type="datetimeFigureOut">
              <a:rPr lang="en-US" smtClean="0"/>
              <a:t>12/16/2024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5004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0B6E300-0A13-4A81-945A-7333C271A069}" type="datetimeFigureOut">
              <a:rPr lang="en-US" smtClean="0"/>
              <a:t>12/16/2024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179080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4671962-1EA4-46E7-BCB0-F36CE46D1A59}" type="datetimeFigureOut">
              <a:rPr lang="en-US" smtClean="0"/>
              <a:t>12/16/2024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848719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30BB376-B19C-488D-ABEB-03C7E6E9E3E0}" type="datetimeFigureOut">
              <a:rPr lang="en-US" smtClean="0"/>
              <a:t>12/16/2024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29637A9-119A-49DA-BD12-AAC58B377D80}" type="slidenum">
              <a:rPr lang="en-US" smtClean="0"/>
              <a:t>‹#›</a:t>
            </a:fld>
            <a:endParaRPr lang="en-US" dirty="0"/>
          </a:p>
        </p:txBody>
      </p:sp>
    </p:spTree>
    <p:extLst>
      <p:ext uri="{BB962C8B-B14F-4D97-AF65-F5344CB8AC3E}">
        <p14:creationId xmlns:p14="http://schemas.microsoft.com/office/powerpoint/2010/main" val="3597328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86F077B-A50F-4D64-8574-E2D6A98A5553}" type="datetimeFigureOut">
              <a:rPr lang="en-US" smtClean="0"/>
              <a:t>12/16/2024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4579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7D9E2A62-1983-43A1-A163-D8AA46534C80}" type="datetimeFigureOut">
              <a:rPr lang="en-US" smtClean="0"/>
              <a:t>12/16/2024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97166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898F3E3B-34E3-4345-B2A1-994B83598A9C}" type="datetimeFigureOut">
              <a:rPr lang="en-US" smtClean="0"/>
              <a:t>12/16/2024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383696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FD816C96-82A1-4D77-8ADA-627AC6FE3D65}" type="datetimeFigureOut">
              <a:rPr lang="en-US" smtClean="0"/>
              <a:t>12/16/2024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74294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D102C1E-28F2-47E9-802D-339E64E2F920}" type="datetimeFigureOut">
              <a:rPr lang="en-US" smtClean="0"/>
              <a:t>12/16/2024</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526143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4271A48-F18A-45B3-BC05-1E27DA3F88AF}" type="datetimeFigureOut">
              <a:rPr lang="en-US" smtClean="0"/>
              <a:t>12/16/2024</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75048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65B747F8-9654-4282-85D2-65F41AAE7A75}" type="datetimeFigureOut">
              <a:rPr lang="en-US" smtClean="0"/>
              <a:t>12/16/2024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921023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DC5B261-8843-42D1-AAFC-05E20E2D9B97}" type="datetimeFigureOut">
              <a:rPr lang="en-US" smtClean="0"/>
              <a:t>12/16/2024</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7748362"/>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a:extLst>
              <a:ext uri="{FF2B5EF4-FFF2-40B4-BE49-F238E27FC236}">
                <a16:creationId xmlns:a16="http://schemas.microsoft.com/office/drawing/2014/main" xmlns="" id="{3B1CACAE-30DA-443C-BEF7-C695D1960FB9}"/>
              </a:ext>
            </a:extLst>
          </p:cNvPr>
          <p:cNvSpPr>
            <a:spLocks noGrp="1"/>
          </p:cNvSpPr>
          <p:nvPr>
            <p:ph type="ctrTitle"/>
          </p:nvPr>
        </p:nvSpPr>
        <p:spPr>
          <a:xfrm>
            <a:off x="1097280" y="758950"/>
            <a:ext cx="10058400" cy="3250341"/>
          </a:xfrm>
        </p:spPr>
        <p:txBody>
          <a:bodyPr>
            <a:noAutofit/>
          </a:bodyPr>
          <a:lstStyle/>
          <a:p>
            <a:pPr algn="ctr">
              <a:lnSpc>
                <a:spcPct val="100000"/>
              </a:lnSpc>
            </a:pPr>
            <a:r>
              <a:rPr lang="ru-RU" sz="6000" b="1" dirty="0">
                <a:solidFill>
                  <a:srgbClr val="0070C0"/>
                </a:solidFill>
                <a:latin typeface="Times New Roman" panose="02020603050405020304" pitchFamily="18" charset="0"/>
                <a:cs typeface="Times New Roman" panose="02020603050405020304" pitchFamily="18" charset="0"/>
              </a:rPr>
              <a:t>О проблемах, которые будут возникать с </a:t>
            </a:r>
            <a:r>
              <a:rPr lang="ru-RU" sz="6000" b="1" dirty="0" smtClean="0">
                <a:solidFill>
                  <a:srgbClr val="0070C0"/>
                </a:solidFill>
                <a:latin typeface="Times New Roman" panose="02020603050405020304" pitchFamily="18" charset="0"/>
                <a:cs typeface="Times New Roman" panose="02020603050405020304" pitchFamily="18" charset="0"/>
              </a:rPr>
              <a:t>2025 года </a:t>
            </a:r>
            <a:r>
              <a:rPr lang="ru-RU" sz="6000" b="1" dirty="0">
                <a:solidFill>
                  <a:srgbClr val="0070C0"/>
                </a:solidFill>
                <a:latin typeface="Times New Roman" panose="02020603050405020304" pitchFamily="18" charset="0"/>
                <a:cs typeface="Times New Roman" panose="02020603050405020304" pitchFamily="18" charset="0"/>
              </a:rPr>
              <a:t>после</a:t>
            </a:r>
            <a:br>
              <a:rPr lang="ru-RU" sz="6000" b="1" dirty="0">
                <a:solidFill>
                  <a:srgbClr val="0070C0"/>
                </a:solidFill>
                <a:latin typeface="Times New Roman" panose="02020603050405020304" pitchFamily="18" charset="0"/>
                <a:cs typeface="Times New Roman" panose="02020603050405020304" pitchFamily="18" charset="0"/>
              </a:rPr>
            </a:br>
            <a:r>
              <a:rPr lang="ru-RU" sz="6000" b="1" dirty="0">
                <a:solidFill>
                  <a:srgbClr val="0070C0"/>
                </a:solidFill>
                <a:latin typeface="Times New Roman" panose="02020603050405020304" pitchFamily="18" charset="0"/>
                <a:cs typeface="Times New Roman" panose="02020603050405020304" pitchFamily="18" charset="0"/>
              </a:rPr>
              <a:t>введения налоговой </a:t>
            </a:r>
            <a:r>
              <a:rPr lang="ru-RU" sz="6000" b="1" dirty="0" smtClean="0">
                <a:solidFill>
                  <a:srgbClr val="0070C0"/>
                </a:solidFill>
                <a:latin typeface="Times New Roman" panose="02020603050405020304" pitchFamily="18" charset="0"/>
                <a:cs typeface="Times New Roman" panose="02020603050405020304" pitchFamily="18" charset="0"/>
              </a:rPr>
              <a:t>реформы</a:t>
            </a:r>
            <a:endParaRPr lang="ru-RU" sz="60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33735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F23447F-B7DD-4C53-BA0E-9D93A43973C2}"/>
              </a:ext>
            </a:extLst>
          </p:cNvPr>
          <p:cNvSpPr>
            <a:spLocks noGrp="1"/>
          </p:cNvSpPr>
          <p:nvPr>
            <p:ph type="title"/>
          </p:nvPr>
        </p:nvSpPr>
        <p:spPr>
          <a:xfrm>
            <a:off x="401053" y="211016"/>
            <a:ext cx="11438021" cy="562707"/>
          </a:xfrm>
        </p:spPr>
        <p:txBody>
          <a:bodyPr>
            <a:normAutofit fontScale="90000"/>
          </a:bodyPr>
          <a:lstStyle/>
          <a:p>
            <a:pPr algn="ctr">
              <a:lnSpc>
                <a:spcPct val="100000"/>
              </a:lnSpc>
            </a:pPr>
            <a:r>
              <a:rPr lang="ru-RU" sz="3600" b="1" dirty="0">
                <a:solidFill>
                  <a:srgbClr val="0070C0"/>
                </a:solidFill>
                <a:latin typeface="Times New Roman" panose="02020603050405020304" pitchFamily="18" charset="0"/>
                <a:cs typeface="Times New Roman" panose="02020603050405020304" pitchFamily="18" charset="0"/>
              </a:rPr>
              <a:t>Д</a:t>
            </a:r>
            <a:r>
              <a:rPr lang="ru-RU" sz="3600" b="1" dirty="0" smtClean="0">
                <a:solidFill>
                  <a:srgbClr val="0070C0"/>
                </a:solidFill>
                <a:latin typeface="Times New Roman" panose="02020603050405020304" pitchFamily="18" charset="0"/>
                <a:cs typeface="Times New Roman" panose="02020603050405020304" pitchFamily="18" charset="0"/>
              </a:rPr>
              <a:t>робление бизнеса. Амнистия</a:t>
            </a:r>
            <a:endParaRPr lang="ru-RU" sz="3600" b="1" dirty="0">
              <a:solidFill>
                <a:srgbClr val="0070C0"/>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xmlns="" id="{0E95CD41-D845-4BC2-8EAC-C5FF3AC721B8}"/>
              </a:ext>
            </a:extLst>
          </p:cNvPr>
          <p:cNvSpPr>
            <a:spLocks noGrp="1"/>
          </p:cNvSpPr>
          <p:nvPr>
            <p:ph idx="1"/>
          </p:nvPr>
        </p:nvSpPr>
        <p:spPr>
          <a:xfrm>
            <a:off x="401053" y="922214"/>
            <a:ext cx="11438021" cy="4999729"/>
          </a:xfrm>
        </p:spPr>
        <p:txBody>
          <a:bodyPr>
            <a:noAutofit/>
          </a:bodyPr>
          <a:lstStyle/>
          <a:p>
            <a:pPr marL="342900" lvl="0" indent="-342900" algn="just">
              <a:lnSpc>
                <a:spcPct val="115000"/>
              </a:lnSpc>
              <a:buFont typeface="Symbol" panose="05050102010706020507" pitchFamily="18" charset="2"/>
              <a:buChar char=""/>
              <a:tabLst>
                <a:tab pos="11299825" algn="l"/>
              </a:tabLst>
            </a:pPr>
            <a:r>
              <a:rPr lang="ru-RU" sz="1800" b="1" u="sng" dirty="0" smtClean="0">
                <a:solidFill>
                  <a:schemeClr val="accent1">
                    <a:lumMod val="75000"/>
                  </a:schemeClr>
                </a:solidFill>
                <a:latin typeface="Times New Roman"/>
              </a:rPr>
              <a:t>Добровольный отказ от дробления бизнеса </a:t>
            </a:r>
            <a:r>
              <a:rPr lang="ru-RU" sz="1800" dirty="0" smtClean="0">
                <a:solidFill>
                  <a:srgbClr val="000000"/>
                </a:solidFill>
                <a:latin typeface="Times New Roman"/>
              </a:rPr>
              <a:t>- исчисление и уплата лицами, участвовавшими в дроблении бизнеса, налогов в размере, определенном в результате консолидации по всей группе лиц доходов и (или) других показателей, соблюдение которых является условием для применения специальных режимов налогообложения.</a:t>
            </a:r>
          </a:p>
          <a:p>
            <a:pPr marL="342900" lvl="0" indent="-342900" algn="just">
              <a:lnSpc>
                <a:spcPct val="115000"/>
              </a:lnSpc>
              <a:buFont typeface="Symbol" panose="05050102010706020507" pitchFamily="18" charset="2"/>
              <a:buChar char=""/>
              <a:tabLst>
                <a:tab pos="11299825" algn="l"/>
              </a:tabLst>
            </a:pPr>
            <a:r>
              <a:rPr lang="ru-RU" sz="1800" b="1" u="sng" dirty="0" smtClean="0">
                <a:solidFill>
                  <a:srgbClr val="0070C0"/>
                </a:solidFill>
                <a:latin typeface="Times New Roman"/>
              </a:rPr>
              <a:t>Платежи</a:t>
            </a:r>
            <a:r>
              <a:rPr lang="ru-RU" sz="1800" b="1" u="sng" dirty="0">
                <a:solidFill>
                  <a:srgbClr val="0070C0"/>
                </a:solidFill>
                <a:latin typeface="Times New Roman"/>
              </a:rPr>
              <a:t>, на которые амнистия не распространяется. </a:t>
            </a:r>
            <a:r>
              <a:rPr lang="ru-RU" sz="1800" dirty="0">
                <a:solidFill>
                  <a:srgbClr val="000000"/>
                </a:solidFill>
                <a:latin typeface="Times New Roman"/>
              </a:rPr>
              <a:t>К ним относятся НДФЛ и взносы, начисленные в связи с сокрытием реальных зарплат, налог на прибыль организаций, НДФЛ для ИП на ОСНО, налог в связи с применением УСН или ЕСХН, если они </a:t>
            </a:r>
            <a:r>
              <a:rPr lang="ru-RU" sz="1800" dirty="0" err="1">
                <a:solidFill>
                  <a:srgbClr val="000000"/>
                </a:solidFill>
                <a:latin typeface="Times New Roman"/>
              </a:rPr>
              <a:t>доначислены</a:t>
            </a:r>
            <a:r>
              <a:rPr lang="ru-RU" sz="1800" dirty="0">
                <a:solidFill>
                  <a:srgbClr val="000000"/>
                </a:solidFill>
                <a:latin typeface="Times New Roman"/>
              </a:rPr>
              <a:t> в связи с занижением выручки или дохода. </a:t>
            </a:r>
          </a:p>
          <a:p>
            <a:pPr marL="342900" lvl="0" indent="-342900" algn="just">
              <a:lnSpc>
                <a:spcPct val="115000"/>
              </a:lnSpc>
              <a:buFont typeface="Symbol" panose="05050102010706020507" pitchFamily="18" charset="2"/>
              <a:buChar char=""/>
              <a:tabLst>
                <a:tab pos="11299825" algn="l"/>
              </a:tabLst>
            </a:pPr>
            <a:r>
              <a:rPr lang="ru-RU" sz="1800" b="1" u="sng" dirty="0">
                <a:solidFill>
                  <a:srgbClr val="0070C0"/>
                </a:solidFill>
                <a:latin typeface="Times New Roman"/>
              </a:rPr>
              <a:t>В каких случаях амнистия не действует. </a:t>
            </a:r>
            <a:r>
              <a:rPr lang="ru-RU" sz="1800" dirty="0">
                <a:solidFill>
                  <a:srgbClr val="000000"/>
                </a:solidFill>
                <a:latin typeface="Times New Roman"/>
              </a:rPr>
              <a:t>Её не будет, если продолжить практику дробления бизнеса в 2025–2026 годах, а также если нарушения допущены до 2021 года включительно. </a:t>
            </a:r>
          </a:p>
          <a:p>
            <a:pPr marL="342900" lvl="0" indent="-342900" algn="just">
              <a:lnSpc>
                <a:spcPct val="115000"/>
              </a:lnSpc>
              <a:buFont typeface="Symbol" panose="05050102010706020507" pitchFamily="18" charset="2"/>
              <a:buChar char=""/>
              <a:tabLst>
                <a:tab pos="11299825" algn="l"/>
              </a:tabLst>
            </a:pPr>
            <a:r>
              <a:rPr lang="ru-RU" sz="1800" b="1" u="sng" dirty="0">
                <a:solidFill>
                  <a:srgbClr val="0070C0"/>
                </a:solidFill>
                <a:latin typeface="Times New Roman"/>
              </a:rPr>
              <a:t>Способы добровольного отказа от дробления. </a:t>
            </a:r>
            <a:r>
              <a:rPr lang="ru-RU" sz="1800" dirty="0">
                <a:solidFill>
                  <a:srgbClr val="000000"/>
                </a:solidFill>
                <a:latin typeface="Times New Roman"/>
              </a:rPr>
              <a:t>Перечень не ограничен и может включать как переход на ОСНО, так и перевод деятельности на одно лицо. </a:t>
            </a:r>
          </a:p>
          <a:p>
            <a:pPr marL="342900" lvl="0" indent="-342900" algn="just">
              <a:lnSpc>
                <a:spcPct val="115000"/>
              </a:lnSpc>
              <a:buFont typeface="Symbol" panose="05050102010706020507" pitchFamily="18" charset="2"/>
              <a:buChar char=""/>
              <a:tabLst>
                <a:tab pos="11299825" algn="l"/>
              </a:tabLst>
            </a:pPr>
            <a:r>
              <a:rPr lang="ru-RU" sz="1800" b="1" u="sng" dirty="0">
                <a:solidFill>
                  <a:srgbClr val="0070C0"/>
                </a:solidFill>
                <a:latin typeface="Times New Roman"/>
              </a:rPr>
              <a:t>Частичный отказ от дробления. </a:t>
            </a:r>
            <a:r>
              <a:rPr lang="ru-RU" sz="1800" dirty="0">
                <a:solidFill>
                  <a:srgbClr val="000000"/>
                </a:solidFill>
                <a:latin typeface="Times New Roman"/>
              </a:rPr>
              <a:t>В рекомендациях уделено внимание этому вопросу и приводится пример расчёта прекращаемой части налоговой обязанности. </a:t>
            </a:r>
            <a:endParaRPr lang="ru-RU" sz="1800" dirty="0" smtClean="0">
              <a:solidFill>
                <a:srgbClr val="000000"/>
              </a:solidFill>
              <a:latin typeface="Times New Roman"/>
            </a:endParaRPr>
          </a:p>
          <a:p>
            <a:pPr marL="342900" lvl="0" indent="-342900" algn="just">
              <a:lnSpc>
                <a:spcPct val="115000"/>
              </a:lnSpc>
              <a:buFont typeface="Symbol" panose="05050102010706020507" pitchFamily="18" charset="2"/>
              <a:buChar char=""/>
              <a:tabLst>
                <a:tab pos="11299825" algn="l"/>
              </a:tabLst>
            </a:pPr>
            <a:endParaRPr lang="ru-RU" sz="2200" b="1" u="sng"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721398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F23447F-B7DD-4C53-BA0E-9D93A43973C2}"/>
              </a:ext>
            </a:extLst>
          </p:cNvPr>
          <p:cNvSpPr>
            <a:spLocks noGrp="1"/>
          </p:cNvSpPr>
          <p:nvPr>
            <p:ph type="title"/>
          </p:nvPr>
        </p:nvSpPr>
        <p:spPr>
          <a:xfrm>
            <a:off x="401053" y="211016"/>
            <a:ext cx="11438021" cy="562707"/>
          </a:xfrm>
        </p:spPr>
        <p:txBody>
          <a:bodyPr>
            <a:normAutofit fontScale="90000"/>
          </a:bodyPr>
          <a:lstStyle/>
          <a:p>
            <a:pPr algn="ctr">
              <a:lnSpc>
                <a:spcPct val="100000"/>
              </a:lnSpc>
            </a:pPr>
            <a:r>
              <a:rPr lang="ru-RU" sz="3600" b="1" dirty="0">
                <a:solidFill>
                  <a:srgbClr val="0070C0"/>
                </a:solidFill>
                <a:latin typeface="Times New Roman" panose="02020603050405020304" pitchFamily="18" charset="0"/>
                <a:cs typeface="Times New Roman" panose="02020603050405020304" pitchFamily="18" charset="0"/>
              </a:rPr>
              <a:t>Д</a:t>
            </a:r>
            <a:r>
              <a:rPr lang="ru-RU" sz="3600" b="1" dirty="0" smtClean="0">
                <a:solidFill>
                  <a:srgbClr val="0070C0"/>
                </a:solidFill>
                <a:latin typeface="Times New Roman" panose="02020603050405020304" pitchFamily="18" charset="0"/>
                <a:cs typeface="Times New Roman" panose="02020603050405020304" pitchFamily="18" charset="0"/>
              </a:rPr>
              <a:t>робление бизнеса. Амнистия</a:t>
            </a:r>
            <a:endParaRPr lang="ru-RU" sz="3600" b="1" dirty="0">
              <a:solidFill>
                <a:srgbClr val="0070C0"/>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xmlns="" id="{0E95CD41-D845-4BC2-8EAC-C5FF3AC721B8}"/>
              </a:ext>
            </a:extLst>
          </p:cNvPr>
          <p:cNvSpPr>
            <a:spLocks noGrp="1"/>
          </p:cNvSpPr>
          <p:nvPr>
            <p:ph idx="1"/>
          </p:nvPr>
        </p:nvSpPr>
        <p:spPr>
          <a:xfrm>
            <a:off x="401053" y="922214"/>
            <a:ext cx="11438021" cy="4999729"/>
          </a:xfrm>
        </p:spPr>
        <p:txBody>
          <a:bodyPr>
            <a:noAutofit/>
          </a:bodyPr>
          <a:lstStyle/>
          <a:p>
            <a:pPr marL="342900" lvl="0" indent="-342900" algn="just">
              <a:lnSpc>
                <a:spcPct val="115000"/>
              </a:lnSpc>
              <a:buFont typeface="Symbol" panose="05050102010706020507" pitchFamily="18" charset="2"/>
              <a:buChar char=""/>
              <a:tabLst>
                <a:tab pos="11299825" algn="l"/>
              </a:tabLst>
            </a:pPr>
            <a:r>
              <a:rPr lang="ru-RU" sz="2200" b="1" u="sng" dirty="0" smtClean="0">
                <a:solidFill>
                  <a:srgbClr val="0070C0"/>
                </a:solidFill>
                <a:latin typeface="Times New Roman" panose="02020603050405020304" pitchFamily="18" charset="0"/>
                <a:ea typeface="Calibri" panose="020F0502020204030204" pitchFamily="34" charset="0"/>
                <a:cs typeface="Times New Roman" panose="02020603050405020304" pitchFamily="18" charset="0"/>
              </a:rPr>
              <a:t>Амнистия</a:t>
            </a:r>
            <a:r>
              <a:rPr lang="ru-RU" sz="2200" dirty="0" smtClean="0">
                <a:latin typeface="Times New Roman" panose="02020603050405020304" pitchFamily="18" charset="0"/>
                <a:ea typeface="Calibri" panose="020F0502020204030204" pitchFamily="34" charset="0"/>
                <a:cs typeface="Times New Roman" panose="02020603050405020304" pitchFamily="18" charset="0"/>
              </a:rPr>
              <a:t> - прекращение </a:t>
            </a:r>
            <a:r>
              <a:rPr lang="ru-RU" sz="2200" dirty="0">
                <a:latin typeface="Times New Roman" panose="02020603050405020304" pitchFamily="18" charset="0"/>
                <a:ea typeface="Calibri" panose="020F0502020204030204" pitchFamily="34" charset="0"/>
                <a:cs typeface="Times New Roman" panose="02020603050405020304" pitchFamily="18" charset="0"/>
              </a:rPr>
              <a:t>обязанности по уплате налогов за 2022–2024 годы, а также соответствующих пеней и штрафов (за неуплату налога, непредставление декларации и грубое нарушение правил учета), которые были </a:t>
            </a:r>
            <a:r>
              <a:rPr lang="ru-RU" sz="2200" dirty="0" err="1">
                <a:latin typeface="Times New Roman" panose="02020603050405020304" pitchFamily="18" charset="0"/>
                <a:ea typeface="Calibri" panose="020F0502020204030204" pitchFamily="34" charset="0"/>
                <a:cs typeface="Times New Roman" panose="02020603050405020304" pitchFamily="18" charset="0"/>
              </a:rPr>
              <a:t>доначислены</a:t>
            </a:r>
            <a:r>
              <a:rPr lang="ru-RU" sz="2200" dirty="0">
                <a:latin typeface="Times New Roman" panose="02020603050405020304" pitchFamily="18" charset="0"/>
                <a:ea typeface="Calibri" panose="020F0502020204030204" pitchFamily="34" charset="0"/>
                <a:cs typeface="Times New Roman" panose="02020603050405020304" pitchFamily="18" charset="0"/>
              </a:rPr>
              <a:t> по фактам дробления бизнеса</a:t>
            </a:r>
            <a:r>
              <a:rPr lang="ru-RU" sz="2200" dirty="0" smtClean="0">
                <a:latin typeface="Times New Roman" panose="02020603050405020304" pitchFamily="18" charset="0"/>
                <a:ea typeface="Calibri" panose="020F0502020204030204" pitchFamily="34" charset="0"/>
                <a:cs typeface="Times New Roman" panose="02020603050405020304" pitchFamily="18" charset="0"/>
              </a:rPr>
              <a:t>. </a:t>
            </a:r>
            <a:r>
              <a:rPr lang="ru-RU" sz="2200" i="1" dirty="0" smtClean="0">
                <a:latin typeface="Times New Roman" panose="02020603050405020304" pitchFamily="18" charset="0"/>
                <a:ea typeface="Calibri" panose="020F0502020204030204" pitchFamily="34" charset="0"/>
                <a:cs typeface="Times New Roman" panose="02020603050405020304" pitchFamily="18" charset="0"/>
              </a:rPr>
              <a:t>(п.1 Рекомендаций).</a:t>
            </a:r>
          </a:p>
          <a:p>
            <a:pPr marL="0" lvl="0" indent="0" algn="just">
              <a:lnSpc>
                <a:spcPct val="100000"/>
              </a:lnSpc>
              <a:spcBef>
                <a:spcPts val="0"/>
              </a:spcBef>
              <a:spcAft>
                <a:spcPts val="0"/>
              </a:spcAft>
              <a:buClrTx/>
              <a:buSzTx/>
              <a:buNone/>
              <a:defRPr/>
            </a:pPr>
            <a:r>
              <a:rPr lang="ru-RU" b="1" kern="0" dirty="0" smtClean="0">
                <a:solidFill>
                  <a:srgbClr val="0070C0"/>
                </a:solidFill>
                <a:latin typeface="Times New Roman"/>
                <a:cs typeface="Times New Roman"/>
              </a:rPr>
              <a:t>Добровольный </a:t>
            </a:r>
            <a:r>
              <a:rPr lang="ru-RU" b="1" kern="0" dirty="0">
                <a:solidFill>
                  <a:srgbClr val="0070C0"/>
                </a:solidFill>
                <a:latin typeface="Times New Roman"/>
                <a:cs typeface="Times New Roman"/>
              </a:rPr>
              <a:t>отказ от дробления бизнеса БЕЗ изменения организационной структуры бизнеса </a:t>
            </a:r>
            <a:r>
              <a:rPr lang="ru-RU" kern="0" dirty="0">
                <a:solidFill>
                  <a:schemeClr val="tx1"/>
                </a:solidFill>
                <a:latin typeface="Times New Roman"/>
                <a:cs typeface="Times New Roman"/>
              </a:rPr>
              <a:t>может осуществляться, в частности, путем:</a:t>
            </a:r>
            <a:endParaRPr lang="ru-RU" kern="0" dirty="0">
              <a:solidFill>
                <a:schemeClr val="tx1"/>
              </a:solidFill>
              <a:cs typeface="Arial"/>
            </a:endParaRPr>
          </a:p>
          <a:p>
            <a:pPr marL="0" lvl="0" indent="0" algn="just">
              <a:lnSpc>
                <a:spcPct val="100000"/>
              </a:lnSpc>
              <a:spcBef>
                <a:spcPts val="0"/>
              </a:spcBef>
              <a:spcAft>
                <a:spcPts val="0"/>
              </a:spcAft>
              <a:buClrTx/>
              <a:buSzTx/>
              <a:buNone/>
              <a:defRPr/>
            </a:pPr>
            <a:r>
              <a:rPr lang="ru-RU" kern="0" dirty="0">
                <a:solidFill>
                  <a:prstClr val="black"/>
                </a:solidFill>
                <a:latin typeface="Times New Roman" pitchFamily="18" charset="0"/>
                <a:cs typeface="Times New Roman" pitchFamily="18" charset="0"/>
              </a:rPr>
              <a:t>-перехода формально самостоятельных участников дробления бизнеса на ОСН; </a:t>
            </a:r>
          </a:p>
          <a:p>
            <a:pPr marL="0" lvl="0" indent="0" algn="just">
              <a:lnSpc>
                <a:spcPct val="100000"/>
              </a:lnSpc>
              <a:spcBef>
                <a:spcPts val="0"/>
              </a:spcBef>
              <a:spcAft>
                <a:spcPts val="0"/>
              </a:spcAft>
              <a:buClrTx/>
              <a:buSzTx/>
              <a:buNone/>
              <a:defRPr/>
            </a:pPr>
            <a:r>
              <a:rPr lang="ru-RU" kern="0" dirty="0">
                <a:solidFill>
                  <a:prstClr val="black"/>
                </a:solidFill>
                <a:latin typeface="Times New Roman" pitchFamily="18" charset="0"/>
                <a:cs typeface="Times New Roman" pitchFamily="18" charset="0"/>
              </a:rPr>
              <a:t>-фактического перевода деятельности на одно из лиц группы</a:t>
            </a:r>
            <a:r>
              <a:rPr lang="ru-RU" kern="0" dirty="0" smtClean="0">
                <a:solidFill>
                  <a:prstClr val="black"/>
                </a:solidFill>
                <a:latin typeface="Times New Roman" pitchFamily="18" charset="0"/>
                <a:cs typeface="Times New Roman" pitchFamily="18" charset="0"/>
              </a:rPr>
              <a:t>.</a:t>
            </a:r>
          </a:p>
          <a:p>
            <a:pPr marL="0" lvl="0" indent="0" algn="just">
              <a:lnSpc>
                <a:spcPct val="100000"/>
              </a:lnSpc>
              <a:spcBef>
                <a:spcPts val="0"/>
              </a:spcBef>
              <a:spcAft>
                <a:spcPts val="0"/>
              </a:spcAft>
              <a:buClrTx/>
              <a:buSzTx/>
              <a:buNone/>
              <a:defRPr/>
            </a:pPr>
            <a:endParaRPr lang="ru-RU" kern="0" dirty="0" smtClean="0">
              <a:solidFill>
                <a:prstClr val="black"/>
              </a:solidFill>
              <a:latin typeface="Times New Roman" pitchFamily="18" charset="0"/>
              <a:cs typeface="Times New Roman" pitchFamily="18" charset="0"/>
            </a:endParaRPr>
          </a:p>
          <a:p>
            <a:pPr marL="0" lvl="0" indent="0" algn="just">
              <a:lnSpc>
                <a:spcPct val="100000"/>
              </a:lnSpc>
              <a:spcBef>
                <a:spcPts val="0"/>
              </a:spcBef>
              <a:spcAft>
                <a:spcPts val="0"/>
              </a:spcAft>
              <a:buClrTx/>
              <a:buSzTx/>
              <a:buNone/>
              <a:defRPr/>
            </a:pPr>
            <a:r>
              <a:rPr lang="ru-RU" b="1" kern="0" dirty="0">
                <a:solidFill>
                  <a:srgbClr val="0070C0"/>
                </a:solidFill>
                <a:latin typeface="Times New Roman" pitchFamily="18" charset="0"/>
                <a:cs typeface="Times New Roman" pitchFamily="18" charset="0"/>
              </a:rPr>
              <a:t>Добровольный отказ от дробления бизнеса С ИЗМЕНЕНИЕМ организационной структуры бизнеса </a:t>
            </a:r>
            <a:r>
              <a:rPr lang="ru-RU" kern="0" dirty="0">
                <a:solidFill>
                  <a:prstClr val="black"/>
                </a:solidFill>
                <a:latin typeface="Times New Roman" pitchFamily="18" charset="0"/>
                <a:cs typeface="Times New Roman" pitchFamily="18" charset="0"/>
              </a:rPr>
              <a:t>может осуществляться, в частности, путем: </a:t>
            </a:r>
          </a:p>
          <a:p>
            <a:pPr marL="0" lvl="0" indent="0" algn="just">
              <a:lnSpc>
                <a:spcPct val="100000"/>
              </a:lnSpc>
              <a:spcBef>
                <a:spcPts val="0"/>
              </a:spcBef>
              <a:spcAft>
                <a:spcPts val="0"/>
              </a:spcAft>
              <a:buClrTx/>
              <a:buSzTx/>
              <a:buNone/>
              <a:defRPr/>
            </a:pPr>
            <a:r>
              <a:rPr lang="ru-RU" kern="0" dirty="0">
                <a:solidFill>
                  <a:prstClr val="black"/>
                </a:solidFill>
                <a:latin typeface="Times New Roman" pitchFamily="18" charset="0"/>
                <a:cs typeface="Times New Roman" pitchFamily="18" charset="0"/>
              </a:rPr>
              <a:t>-объединения формально самостоятельных юридических лиц в 1 </a:t>
            </a:r>
            <a:r>
              <a:rPr lang="ru-RU" kern="0" dirty="0" err="1">
                <a:solidFill>
                  <a:prstClr val="black"/>
                </a:solidFill>
                <a:latin typeface="Times New Roman" pitchFamily="18" charset="0"/>
                <a:cs typeface="Times New Roman" pitchFamily="18" charset="0"/>
              </a:rPr>
              <a:t>юрлицо</a:t>
            </a:r>
            <a:r>
              <a:rPr lang="ru-RU" kern="0" dirty="0">
                <a:solidFill>
                  <a:prstClr val="black"/>
                </a:solidFill>
                <a:latin typeface="Times New Roman" pitchFamily="18" charset="0"/>
                <a:cs typeface="Times New Roman" pitchFamily="18" charset="0"/>
              </a:rPr>
              <a:t> с возможным созданием по месту ведения ими предпринимательской деятельности «</a:t>
            </a:r>
            <a:r>
              <a:rPr lang="ru-RU" kern="0" dirty="0" err="1">
                <a:solidFill>
                  <a:prstClr val="black"/>
                </a:solidFill>
                <a:latin typeface="Times New Roman" pitchFamily="18" charset="0"/>
                <a:cs typeface="Times New Roman" pitchFamily="18" charset="0"/>
              </a:rPr>
              <a:t>обособок</a:t>
            </a:r>
            <a:r>
              <a:rPr lang="ru-RU" kern="0" dirty="0">
                <a:solidFill>
                  <a:prstClr val="black"/>
                </a:solidFill>
                <a:latin typeface="Times New Roman" pitchFamily="18" charset="0"/>
                <a:cs typeface="Times New Roman" pitchFamily="18" charset="0"/>
              </a:rPr>
              <a:t>» этой организации; </a:t>
            </a:r>
          </a:p>
          <a:p>
            <a:pPr marL="0" lvl="0" indent="0" algn="just">
              <a:lnSpc>
                <a:spcPct val="100000"/>
              </a:lnSpc>
              <a:spcBef>
                <a:spcPts val="0"/>
              </a:spcBef>
              <a:spcAft>
                <a:spcPts val="0"/>
              </a:spcAft>
              <a:buClrTx/>
              <a:buSzTx/>
              <a:buNone/>
              <a:defRPr/>
            </a:pPr>
            <a:r>
              <a:rPr lang="ru-RU" kern="0" dirty="0">
                <a:solidFill>
                  <a:prstClr val="black"/>
                </a:solidFill>
                <a:latin typeface="Times New Roman" pitchFamily="18" charset="0"/>
                <a:cs typeface="Times New Roman" pitchFamily="18" charset="0"/>
              </a:rPr>
              <a:t>-полного отчуждения акций (долей) </a:t>
            </a:r>
            <a:r>
              <a:rPr lang="ru-RU" kern="0" dirty="0" err="1">
                <a:solidFill>
                  <a:prstClr val="black"/>
                </a:solidFill>
                <a:latin typeface="Times New Roman" pitchFamily="18" charset="0"/>
                <a:cs typeface="Times New Roman" pitchFamily="18" charset="0"/>
              </a:rPr>
              <a:t>юрлиц</a:t>
            </a:r>
            <a:r>
              <a:rPr lang="ru-RU" kern="0" dirty="0">
                <a:solidFill>
                  <a:prstClr val="black"/>
                </a:solidFill>
                <a:latin typeface="Times New Roman" pitchFamily="18" charset="0"/>
                <a:cs typeface="Times New Roman" pitchFamily="18" charset="0"/>
              </a:rPr>
              <a:t>, входящих в группу лиц, иным независимым лицам. При этом группа лиц перестает вести деятельность как единый хозяйствующий субъект</a:t>
            </a:r>
            <a:r>
              <a:rPr lang="ru-RU" kern="0" dirty="0" smtClean="0">
                <a:solidFill>
                  <a:prstClr val="black"/>
                </a:solidFill>
                <a:latin typeface="Times New Roman" pitchFamily="18" charset="0"/>
                <a:cs typeface="Times New Roman" pitchFamily="18" charset="0"/>
              </a:rPr>
              <a:t>. </a:t>
            </a:r>
            <a:r>
              <a:rPr lang="ru-RU" i="1" kern="0" dirty="0" smtClean="0">
                <a:solidFill>
                  <a:prstClr val="black"/>
                </a:solidFill>
                <a:latin typeface="Times New Roman" pitchFamily="18" charset="0"/>
                <a:cs typeface="Times New Roman" pitchFamily="18" charset="0"/>
              </a:rPr>
              <a:t>(п.5 Рекомендаций)</a:t>
            </a:r>
            <a:endParaRPr lang="ru-RU" i="1" kern="0" dirty="0">
              <a:solidFill>
                <a:prstClr val="black"/>
              </a:solidFill>
              <a:latin typeface="Times New Roman" pitchFamily="18" charset="0"/>
              <a:cs typeface="Times New Roman" pitchFamily="18" charset="0"/>
            </a:endParaRPr>
          </a:p>
          <a:p>
            <a:pPr marL="0" lvl="0" indent="0" algn="just">
              <a:lnSpc>
                <a:spcPct val="100000"/>
              </a:lnSpc>
              <a:spcBef>
                <a:spcPts val="0"/>
              </a:spcBef>
              <a:spcAft>
                <a:spcPts val="0"/>
              </a:spcAft>
              <a:buClrTx/>
              <a:buSzTx/>
              <a:buNone/>
              <a:defRPr/>
            </a:pPr>
            <a:endParaRPr lang="ru-RU" i="1" kern="0" dirty="0">
              <a:solidFill>
                <a:prstClr val="black"/>
              </a:solidFill>
              <a:cs typeface="Arial"/>
            </a:endParaRPr>
          </a:p>
          <a:p>
            <a:pPr marL="342900" lvl="0" indent="-342900" algn="just">
              <a:lnSpc>
                <a:spcPct val="115000"/>
              </a:lnSpc>
              <a:buFont typeface="Symbol" panose="05050102010706020507" pitchFamily="18" charset="2"/>
              <a:buChar char=""/>
              <a:tabLst>
                <a:tab pos="11299825" algn="l"/>
              </a:tabLst>
            </a:pPr>
            <a:endParaRPr lang="ru-RU" sz="2200" dirty="0" smtClean="0">
              <a:latin typeface="Times New Roman" panose="02020603050405020304" pitchFamily="18" charset="0"/>
              <a:ea typeface="Calibri" panose="020F0502020204030204" pitchFamily="34" charset="0"/>
              <a:cs typeface="Times New Roman" panose="02020603050405020304" pitchFamily="18" charset="0"/>
            </a:endParaRPr>
          </a:p>
          <a:p>
            <a:pPr marL="0" lvl="0" indent="0" algn="just">
              <a:lnSpc>
                <a:spcPct val="115000"/>
              </a:lnSpc>
              <a:buNone/>
              <a:tabLst>
                <a:tab pos="11299825" algn="l"/>
              </a:tabLst>
            </a:pPr>
            <a:r>
              <a:rPr lang="ru-RU" sz="2200" dirty="0" smtClean="0">
                <a:latin typeface="Times New Roman" panose="02020603050405020304" pitchFamily="18" charset="0"/>
                <a:ea typeface="Calibri" panose="020F0502020204030204" pitchFamily="34" charset="0"/>
                <a:cs typeface="Times New Roman" panose="02020603050405020304" pitchFamily="18" charset="0"/>
              </a:rPr>
              <a:t> </a:t>
            </a:r>
            <a:endParaRPr lang="ru-RU" sz="22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tabLst>
                <a:tab pos="11299825" algn="l"/>
              </a:tabLst>
            </a:pPr>
            <a:endParaRPr lang="ru-RU" sz="2200" b="1" u="sng"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751468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F23447F-B7DD-4C53-BA0E-9D93A43973C2}"/>
              </a:ext>
            </a:extLst>
          </p:cNvPr>
          <p:cNvSpPr>
            <a:spLocks noGrp="1"/>
          </p:cNvSpPr>
          <p:nvPr>
            <p:ph type="title"/>
          </p:nvPr>
        </p:nvSpPr>
        <p:spPr>
          <a:xfrm>
            <a:off x="424499" y="195386"/>
            <a:ext cx="11438021" cy="562707"/>
          </a:xfrm>
        </p:spPr>
        <p:txBody>
          <a:bodyPr>
            <a:normAutofit fontScale="90000"/>
          </a:bodyPr>
          <a:lstStyle/>
          <a:p>
            <a:pPr algn="ctr">
              <a:lnSpc>
                <a:spcPct val="100000"/>
              </a:lnSpc>
            </a:pPr>
            <a:r>
              <a:rPr lang="ru-RU" sz="3600" b="1" dirty="0">
                <a:solidFill>
                  <a:srgbClr val="0070C0"/>
                </a:solidFill>
                <a:latin typeface="Times New Roman" panose="02020603050405020304" pitchFamily="18" charset="0"/>
                <a:cs typeface="Times New Roman" panose="02020603050405020304" pitchFamily="18" charset="0"/>
              </a:rPr>
              <a:t>Д</a:t>
            </a:r>
            <a:r>
              <a:rPr lang="ru-RU" sz="3600" b="1" dirty="0" smtClean="0">
                <a:solidFill>
                  <a:srgbClr val="0070C0"/>
                </a:solidFill>
                <a:latin typeface="Times New Roman" panose="02020603050405020304" pitchFamily="18" charset="0"/>
                <a:cs typeface="Times New Roman" panose="02020603050405020304" pitchFamily="18" charset="0"/>
              </a:rPr>
              <a:t>робление бизнеса. Амнистия. Проблемы.</a:t>
            </a:r>
            <a:endParaRPr lang="ru-RU" sz="3600" b="1" dirty="0">
              <a:solidFill>
                <a:srgbClr val="0070C0"/>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xmlns="" id="{0E95CD41-D845-4BC2-8EAC-C5FF3AC721B8}"/>
              </a:ext>
            </a:extLst>
          </p:cNvPr>
          <p:cNvSpPr>
            <a:spLocks noGrp="1"/>
          </p:cNvSpPr>
          <p:nvPr>
            <p:ph idx="1"/>
          </p:nvPr>
        </p:nvSpPr>
        <p:spPr>
          <a:xfrm>
            <a:off x="265724" y="961291"/>
            <a:ext cx="11620244" cy="4999729"/>
          </a:xfrm>
        </p:spPr>
        <p:txBody>
          <a:bodyPr>
            <a:noAutofit/>
          </a:bodyPr>
          <a:lstStyle/>
          <a:p>
            <a:pPr marL="0" lvl="0" indent="0" algn="just">
              <a:lnSpc>
                <a:spcPct val="100000"/>
              </a:lnSpc>
              <a:spcBef>
                <a:spcPts val="0"/>
              </a:spcBef>
              <a:spcAft>
                <a:spcPts val="0"/>
              </a:spcAft>
              <a:buClrTx/>
              <a:buSzTx/>
              <a:buNone/>
              <a:defRPr/>
            </a:pPr>
            <a:r>
              <a:rPr lang="ru-RU" b="1" kern="0" dirty="0">
                <a:solidFill>
                  <a:srgbClr val="0070C0"/>
                </a:solidFill>
                <a:latin typeface="Times New Roman"/>
                <a:cs typeface="Times New Roman"/>
              </a:rPr>
              <a:t>Письмо ФНС от 18.10.2024 года № СД-4-2/11836</a:t>
            </a:r>
            <a:r>
              <a:rPr lang="ru-RU" b="1" kern="0" dirty="0" smtClean="0">
                <a:solidFill>
                  <a:srgbClr val="0070C0"/>
                </a:solidFill>
                <a:latin typeface="Times New Roman"/>
                <a:cs typeface="Times New Roman"/>
              </a:rPr>
              <a:t>@ «О </a:t>
            </a:r>
            <a:r>
              <a:rPr lang="ru-RU" b="1" kern="0" dirty="0">
                <a:solidFill>
                  <a:srgbClr val="0070C0"/>
                </a:solidFill>
                <a:latin typeface="Times New Roman"/>
                <a:cs typeface="Times New Roman"/>
              </a:rPr>
              <a:t>направлении рекомендаций по применению налоговой амнистии дробления бизнеса в форме вопросов и </a:t>
            </a:r>
            <a:r>
              <a:rPr lang="ru-RU" b="1" kern="0" dirty="0" smtClean="0">
                <a:solidFill>
                  <a:srgbClr val="0070C0"/>
                </a:solidFill>
                <a:latin typeface="Times New Roman"/>
                <a:cs typeface="Times New Roman"/>
              </a:rPr>
              <a:t>ответов»</a:t>
            </a:r>
            <a:endParaRPr lang="ru-RU" b="1" kern="0" dirty="0">
              <a:solidFill>
                <a:srgbClr val="0070C0"/>
              </a:solidFill>
              <a:latin typeface="Times New Roman"/>
              <a:cs typeface="Times New Roman"/>
            </a:endParaRPr>
          </a:p>
          <a:p>
            <a:pPr marL="0" lvl="0" indent="0" algn="just">
              <a:lnSpc>
                <a:spcPct val="100000"/>
              </a:lnSpc>
              <a:spcBef>
                <a:spcPts val="0"/>
              </a:spcBef>
              <a:spcAft>
                <a:spcPts val="0"/>
              </a:spcAft>
              <a:buClrTx/>
              <a:buSzTx/>
              <a:buNone/>
              <a:defRPr/>
            </a:pPr>
            <a:endParaRPr lang="ru-RU" b="1" kern="0" dirty="0" smtClean="0">
              <a:solidFill>
                <a:prstClr val="black"/>
              </a:solidFill>
              <a:latin typeface="Times New Roman"/>
              <a:cs typeface="Times New Roman"/>
            </a:endParaRPr>
          </a:p>
          <a:p>
            <a:pPr marL="342900" lvl="0" indent="-342900" algn="just">
              <a:lnSpc>
                <a:spcPct val="115000"/>
              </a:lnSpc>
              <a:buFont typeface="Symbol" panose="05050102010706020507" pitchFamily="18" charset="2"/>
              <a:buChar char=""/>
              <a:tabLst>
                <a:tab pos="11299825" algn="l"/>
              </a:tabLst>
            </a:pPr>
            <a:r>
              <a:rPr lang="ru-RU" sz="2200"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Формулировки в решении налогового органа</a:t>
            </a:r>
          </a:p>
          <a:p>
            <a:pPr marL="342900" lvl="0" indent="-342900" algn="just">
              <a:lnSpc>
                <a:spcPct val="115000"/>
              </a:lnSpc>
              <a:buFont typeface="Symbol" panose="05050102010706020507" pitchFamily="18" charset="2"/>
              <a:buChar char=""/>
              <a:tabLst>
                <a:tab pos="11299825" algn="l"/>
              </a:tabLst>
            </a:pPr>
            <a:r>
              <a:rPr lang="ru-RU" sz="2200"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Обоснование реальной деловой цели разделения  бизнеса</a:t>
            </a:r>
          </a:p>
          <a:p>
            <a:pPr marL="342900" lvl="0" indent="-342900" algn="just">
              <a:lnSpc>
                <a:spcPct val="115000"/>
              </a:lnSpc>
              <a:buFont typeface="Symbol" panose="05050102010706020507" pitchFamily="18" charset="2"/>
              <a:buChar char=""/>
              <a:tabLst>
                <a:tab pos="11299825" algn="l"/>
              </a:tabLst>
            </a:pPr>
            <a:r>
              <a:rPr lang="ru-RU" sz="2200"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Определение даты вступления в силу решения налогового органа.</a:t>
            </a:r>
          </a:p>
          <a:p>
            <a:pPr marL="342900" lvl="0" indent="-342900" algn="just">
              <a:lnSpc>
                <a:spcPct val="115000"/>
              </a:lnSpc>
              <a:buFont typeface="Symbol" panose="05050102010706020507" pitchFamily="18" charset="2"/>
              <a:buChar char=""/>
              <a:tabLst>
                <a:tab pos="11299825" algn="l"/>
              </a:tabLst>
            </a:pPr>
            <a:r>
              <a:rPr lang="ru-RU" sz="2200"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Обоснование отказа от дробления в случае наличия разных видов бизнеса у одного собственника</a:t>
            </a:r>
          </a:p>
          <a:p>
            <a:pPr marL="342900" lvl="0" indent="-342900" algn="just">
              <a:lnSpc>
                <a:spcPct val="115000"/>
              </a:lnSpc>
              <a:buFont typeface="Symbol" panose="05050102010706020507" pitchFamily="18" charset="2"/>
              <a:buChar char=""/>
              <a:tabLst>
                <a:tab pos="11299825" algn="l"/>
              </a:tabLst>
            </a:pPr>
            <a:r>
              <a:rPr lang="ru-RU" sz="2200"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Право на </a:t>
            </a:r>
            <a:r>
              <a:rPr lang="ru-RU" sz="220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применение амнистии</a:t>
            </a:r>
            <a:endParaRPr lang="ru-RU" sz="2200"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tabLst>
                <a:tab pos="11299825" algn="l"/>
              </a:tabLst>
            </a:pPr>
            <a:endParaRPr lang="ru-RU" sz="2200"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tabLst>
                <a:tab pos="11299825" algn="l"/>
              </a:tabLst>
            </a:pPr>
            <a:endParaRPr lang="ru-RU" sz="2200" b="1" u="sng"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802263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F23447F-B7DD-4C53-BA0E-9D93A43973C2}"/>
              </a:ext>
            </a:extLst>
          </p:cNvPr>
          <p:cNvSpPr>
            <a:spLocks noGrp="1"/>
          </p:cNvSpPr>
          <p:nvPr>
            <p:ph type="title"/>
          </p:nvPr>
        </p:nvSpPr>
        <p:spPr>
          <a:xfrm>
            <a:off x="601580" y="2765183"/>
            <a:ext cx="11438021" cy="1060934"/>
          </a:xfrm>
        </p:spPr>
        <p:txBody>
          <a:bodyPr>
            <a:normAutofit/>
          </a:bodyPr>
          <a:lstStyle/>
          <a:p>
            <a:pPr algn="ctr">
              <a:lnSpc>
                <a:spcPct val="100000"/>
              </a:lnSpc>
            </a:pPr>
            <a:r>
              <a:rPr lang="ru-RU" sz="3600" b="1" dirty="0">
                <a:solidFill>
                  <a:srgbClr val="0070C0"/>
                </a:solidFill>
                <a:latin typeface="Times New Roman" panose="02020603050405020304" pitchFamily="18" charset="0"/>
                <a:cs typeface="Times New Roman" panose="02020603050405020304" pitchFamily="18" charset="0"/>
              </a:rPr>
              <a:t>Спасибо за внимание!</a:t>
            </a:r>
          </a:p>
        </p:txBody>
      </p:sp>
    </p:spTree>
    <p:extLst>
      <p:ext uri="{BB962C8B-B14F-4D97-AF65-F5344CB8AC3E}">
        <p14:creationId xmlns:p14="http://schemas.microsoft.com/office/powerpoint/2010/main" val="405798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F23447F-B7DD-4C53-BA0E-9D93A43973C2}"/>
              </a:ext>
            </a:extLst>
          </p:cNvPr>
          <p:cNvSpPr>
            <a:spLocks noGrp="1"/>
          </p:cNvSpPr>
          <p:nvPr>
            <p:ph type="title"/>
          </p:nvPr>
        </p:nvSpPr>
        <p:spPr>
          <a:xfrm>
            <a:off x="401053" y="211016"/>
            <a:ext cx="11438021" cy="719015"/>
          </a:xfrm>
        </p:spPr>
        <p:txBody>
          <a:bodyPr>
            <a:normAutofit/>
          </a:bodyPr>
          <a:lstStyle/>
          <a:p>
            <a:pPr algn="ctr">
              <a:lnSpc>
                <a:spcPct val="100000"/>
              </a:lnSpc>
            </a:pPr>
            <a:r>
              <a:rPr lang="ru-RU" sz="3600" b="1" dirty="0" smtClean="0">
                <a:solidFill>
                  <a:srgbClr val="0070C0"/>
                </a:solidFill>
                <a:latin typeface="Times New Roman" panose="02020603050405020304" pitchFamily="18" charset="0"/>
                <a:cs typeface="Times New Roman" panose="02020603050405020304" pitchFamily="18" charset="0"/>
              </a:rPr>
              <a:t>Основные изменения</a:t>
            </a:r>
            <a:endParaRPr lang="ru-RU" sz="3600" b="1" dirty="0">
              <a:solidFill>
                <a:srgbClr val="0070C0"/>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xmlns="" id="{0E95CD41-D845-4BC2-8EAC-C5FF3AC721B8}"/>
              </a:ext>
            </a:extLst>
          </p:cNvPr>
          <p:cNvSpPr>
            <a:spLocks noGrp="1"/>
          </p:cNvSpPr>
          <p:nvPr>
            <p:ph idx="1"/>
          </p:nvPr>
        </p:nvSpPr>
        <p:spPr>
          <a:xfrm>
            <a:off x="296985" y="804985"/>
            <a:ext cx="10925907" cy="4954953"/>
          </a:xfrm>
        </p:spPr>
        <p:txBody>
          <a:bodyPr>
            <a:noAutofit/>
          </a:bodyPr>
          <a:lstStyle/>
          <a:p>
            <a:pPr marL="0" lvl="0" indent="0" algn="just">
              <a:lnSpc>
                <a:spcPct val="115000"/>
              </a:lnSpc>
              <a:buNone/>
              <a:tabLst>
                <a:tab pos="11299825" algn="l"/>
              </a:tabLst>
            </a:pPr>
            <a:r>
              <a:rPr lang="ru-RU" sz="1800" b="1" dirty="0" smtClean="0">
                <a:solidFill>
                  <a:srgbClr val="0070C0"/>
                </a:solidFill>
                <a:latin typeface="Times New Roman"/>
              </a:rPr>
              <a:t>Изменения </a:t>
            </a:r>
            <a:r>
              <a:rPr lang="ru-RU" sz="1800" b="1" dirty="0">
                <a:solidFill>
                  <a:srgbClr val="0070C0"/>
                </a:solidFill>
                <a:latin typeface="Times New Roman"/>
              </a:rPr>
              <a:t>в УСН</a:t>
            </a:r>
          </a:p>
          <a:p>
            <a:pPr marL="342900" lvl="0" indent="-342900" algn="just">
              <a:lnSpc>
                <a:spcPct val="115000"/>
              </a:lnSpc>
              <a:buFont typeface="Symbol" panose="05050102010706020507" pitchFamily="18" charset="2"/>
              <a:buChar char=""/>
              <a:tabLst>
                <a:tab pos="11299825" algn="l"/>
              </a:tabLst>
            </a:pPr>
            <a:r>
              <a:rPr lang="ru-RU" sz="1800" dirty="0" smtClean="0">
                <a:solidFill>
                  <a:srgbClr val="000000"/>
                </a:solidFill>
                <a:latin typeface="Times New Roman"/>
              </a:rPr>
              <a:t>Допустимую </a:t>
            </a:r>
            <a:r>
              <a:rPr lang="ru-RU" sz="1800" dirty="0">
                <a:solidFill>
                  <a:srgbClr val="000000"/>
                </a:solidFill>
                <a:latin typeface="Times New Roman"/>
              </a:rPr>
              <a:t>численность персонала для УСН в 2025 году установили на уровне 130 человек.</a:t>
            </a:r>
          </a:p>
          <a:p>
            <a:pPr marL="342900" lvl="0" indent="-342900" algn="just">
              <a:lnSpc>
                <a:spcPct val="115000"/>
              </a:lnSpc>
              <a:buFont typeface="Symbol" panose="05050102010706020507" pitchFamily="18" charset="2"/>
              <a:buChar char=""/>
              <a:tabLst>
                <a:tab pos="11299825" algn="l"/>
              </a:tabLst>
            </a:pPr>
            <a:r>
              <a:rPr lang="ru-RU" sz="1800" dirty="0" smtClean="0">
                <a:solidFill>
                  <a:srgbClr val="000000"/>
                </a:solidFill>
                <a:latin typeface="Times New Roman"/>
              </a:rPr>
              <a:t>Лимит </a:t>
            </a:r>
            <a:r>
              <a:rPr lang="ru-RU" sz="1800" dirty="0">
                <a:solidFill>
                  <a:srgbClr val="000000"/>
                </a:solidFill>
                <a:latin typeface="Times New Roman"/>
              </a:rPr>
              <a:t>доходов для сохранения права на УСН — 450 млн руб. в год.</a:t>
            </a:r>
          </a:p>
          <a:p>
            <a:pPr marL="342900" lvl="0" indent="-342900" algn="just">
              <a:lnSpc>
                <a:spcPct val="115000"/>
              </a:lnSpc>
              <a:buFont typeface="Symbol" panose="05050102010706020507" pitchFamily="18" charset="2"/>
              <a:buChar char=""/>
              <a:tabLst>
                <a:tab pos="11299825" algn="l"/>
              </a:tabLst>
            </a:pPr>
            <a:r>
              <a:rPr lang="ru-RU" sz="1800" dirty="0">
                <a:solidFill>
                  <a:srgbClr val="000000"/>
                </a:solidFill>
                <a:latin typeface="Times New Roman"/>
              </a:rPr>
              <a:t>Порог остаточной стоимости основных средств — 200 млн руб.</a:t>
            </a:r>
          </a:p>
          <a:p>
            <a:pPr marL="342900" lvl="0" indent="-342900" algn="just">
              <a:lnSpc>
                <a:spcPct val="115000"/>
              </a:lnSpc>
              <a:buFont typeface="Symbol" panose="05050102010706020507" pitchFamily="18" charset="2"/>
              <a:buChar char=""/>
              <a:tabLst>
                <a:tab pos="11299825" algn="l"/>
              </a:tabLst>
            </a:pPr>
            <a:r>
              <a:rPr lang="ru-RU" sz="1800" dirty="0" smtClean="0">
                <a:solidFill>
                  <a:srgbClr val="000000"/>
                </a:solidFill>
                <a:latin typeface="Times New Roman"/>
              </a:rPr>
              <a:t>Теперь </a:t>
            </a:r>
            <a:r>
              <a:rPr lang="ru-RU" sz="1800" dirty="0">
                <a:solidFill>
                  <a:srgbClr val="000000"/>
                </a:solidFill>
                <a:latin typeface="Times New Roman"/>
              </a:rPr>
              <a:t>упрощенцы будут обязаны платить НДС, если доходы превысили 60 млн руб. в год. </a:t>
            </a:r>
          </a:p>
          <a:p>
            <a:pPr marL="342900" lvl="0" indent="-342900" algn="just">
              <a:lnSpc>
                <a:spcPct val="115000"/>
              </a:lnSpc>
              <a:buFont typeface="Symbol" panose="05050102010706020507" pitchFamily="18" charset="2"/>
              <a:buChar char=""/>
              <a:tabLst>
                <a:tab pos="11299825" algn="l"/>
              </a:tabLst>
            </a:pPr>
            <a:r>
              <a:rPr lang="ru-RU" sz="1800" dirty="0" smtClean="0">
                <a:solidFill>
                  <a:srgbClr val="000000"/>
                </a:solidFill>
                <a:latin typeface="Times New Roman"/>
              </a:rPr>
              <a:t>В </a:t>
            </a:r>
            <a:r>
              <a:rPr lang="ru-RU" sz="1800" dirty="0">
                <a:solidFill>
                  <a:srgbClr val="000000"/>
                </a:solidFill>
                <a:latin typeface="Times New Roman"/>
              </a:rPr>
              <a:t>общем порядке — по ставке 20% и с возможностью вычесть входной НДС.</a:t>
            </a:r>
          </a:p>
          <a:p>
            <a:pPr marL="342900" lvl="0" indent="-342900" algn="just">
              <a:lnSpc>
                <a:spcPct val="115000"/>
              </a:lnSpc>
              <a:buFont typeface="Symbol" panose="05050102010706020507" pitchFamily="18" charset="2"/>
              <a:buChar char=""/>
              <a:tabLst>
                <a:tab pos="11299825" algn="l"/>
              </a:tabLst>
            </a:pPr>
            <a:r>
              <a:rPr lang="ru-RU" sz="1800" dirty="0">
                <a:solidFill>
                  <a:srgbClr val="000000"/>
                </a:solidFill>
                <a:latin typeface="Times New Roman"/>
              </a:rPr>
              <a:t>В особом порядке — пониженная ставка 5% или 7%, но при этом нет возможности вычесть входной НДС.</a:t>
            </a:r>
          </a:p>
          <a:p>
            <a:pPr marL="342900" lvl="0" indent="-342900" algn="just">
              <a:lnSpc>
                <a:spcPct val="115000"/>
              </a:lnSpc>
              <a:buFont typeface="Symbol" panose="05050102010706020507" pitchFamily="18" charset="2"/>
              <a:buChar char=""/>
              <a:tabLst>
                <a:tab pos="11299825" algn="l"/>
              </a:tabLst>
            </a:pPr>
            <a:r>
              <a:rPr lang="ru-RU" sz="1800" dirty="0">
                <a:solidFill>
                  <a:srgbClr val="000000"/>
                </a:solidFill>
                <a:latin typeface="Times New Roman"/>
              </a:rPr>
              <a:t>На особый порядок уплаты можно перейти по желанию, отдельных уведомлений не нужно. При этом на таком порядке нужно отработать не меньше 12 кварталов (3 года), если налогоплательщик раньше не утратит право на УСН.</a:t>
            </a:r>
            <a:endParaRPr lang="ru-RU" sz="1800" dirty="0" smtClean="0">
              <a:solidFill>
                <a:srgbClr val="000000"/>
              </a:solidFill>
              <a:latin typeface="Times New Roman"/>
            </a:endParaRPr>
          </a:p>
          <a:p>
            <a:pPr marL="0" lvl="0" indent="0" algn="just">
              <a:lnSpc>
                <a:spcPct val="115000"/>
              </a:lnSpc>
              <a:buNone/>
              <a:tabLst>
                <a:tab pos="11299825" algn="l"/>
              </a:tabLst>
            </a:pPr>
            <a:r>
              <a:rPr lang="ru-RU" sz="1800" dirty="0" smtClean="0">
                <a:solidFill>
                  <a:schemeClr val="tx1"/>
                </a:solidFill>
                <a:latin typeface="Times New Roman"/>
              </a:rPr>
              <a:t>Изменения внесены </a:t>
            </a:r>
            <a:r>
              <a:rPr lang="ru-RU" sz="1800" dirty="0" smtClean="0">
                <a:solidFill>
                  <a:schemeClr val="accent1">
                    <a:lumMod val="75000"/>
                  </a:schemeClr>
                </a:solidFill>
                <a:latin typeface="Times New Roman"/>
              </a:rPr>
              <a:t>Федеральным законом от 12.07.2024 года №176-ФЗ </a:t>
            </a:r>
          </a:p>
          <a:p>
            <a:pPr marL="342900" lvl="0" indent="-342900" algn="just">
              <a:lnSpc>
                <a:spcPct val="115000"/>
              </a:lnSpc>
              <a:buFont typeface="Symbol" panose="05050102010706020507" pitchFamily="18" charset="2"/>
              <a:buChar char=""/>
              <a:tabLst>
                <a:tab pos="11299825" algn="l"/>
              </a:tabLst>
            </a:pPr>
            <a:endParaRPr lang="ru-RU" dirty="0" smtClean="0">
              <a:solidFill>
                <a:schemeClr val="accent1">
                  <a:lumMod val="75000"/>
                </a:schemeClr>
              </a:solidFill>
              <a:latin typeface="Times New Roman"/>
            </a:endParaRPr>
          </a:p>
        </p:txBody>
      </p:sp>
    </p:spTree>
    <p:extLst>
      <p:ext uri="{BB962C8B-B14F-4D97-AF65-F5344CB8AC3E}">
        <p14:creationId xmlns:p14="http://schemas.microsoft.com/office/powerpoint/2010/main" val="4071123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F23447F-B7DD-4C53-BA0E-9D93A43973C2}"/>
              </a:ext>
            </a:extLst>
          </p:cNvPr>
          <p:cNvSpPr>
            <a:spLocks noGrp="1"/>
          </p:cNvSpPr>
          <p:nvPr>
            <p:ph type="title"/>
          </p:nvPr>
        </p:nvSpPr>
        <p:spPr>
          <a:xfrm>
            <a:off x="401053" y="211016"/>
            <a:ext cx="11438021" cy="719015"/>
          </a:xfrm>
        </p:spPr>
        <p:txBody>
          <a:bodyPr>
            <a:normAutofit/>
          </a:bodyPr>
          <a:lstStyle/>
          <a:p>
            <a:pPr algn="ctr">
              <a:lnSpc>
                <a:spcPct val="100000"/>
              </a:lnSpc>
            </a:pPr>
            <a:r>
              <a:rPr lang="ru-RU" sz="3600" b="1" dirty="0" smtClean="0">
                <a:solidFill>
                  <a:srgbClr val="0070C0"/>
                </a:solidFill>
                <a:latin typeface="Times New Roman" panose="02020603050405020304" pitchFamily="18" charset="0"/>
                <a:cs typeface="Times New Roman" panose="02020603050405020304" pitchFamily="18" charset="0"/>
              </a:rPr>
              <a:t>Проблемы УСН</a:t>
            </a:r>
            <a:endParaRPr lang="ru-RU" sz="3600" b="1" dirty="0">
              <a:solidFill>
                <a:srgbClr val="0070C0"/>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xmlns="" id="{0E95CD41-D845-4BC2-8EAC-C5FF3AC721B8}"/>
              </a:ext>
            </a:extLst>
          </p:cNvPr>
          <p:cNvSpPr>
            <a:spLocks noGrp="1"/>
          </p:cNvSpPr>
          <p:nvPr>
            <p:ph idx="1"/>
          </p:nvPr>
        </p:nvSpPr>
        <p:spPr>
          <a:xfrm>
            <a:off x="296985" y="1672492"/>
            <a:ext cx="10925907" cy="4087446"/>
          </a:xfrm>
        </p:spPr>
        <p:txBody>
          <a:bodyPr>
            <a:noAutofit/>
          </a:bodyPr>
          <a:lstStyle/>
          <a:p>
            <a:pPr marL="342900" lvl="0" indent="-342900" algn="just">
              <a:lnSpc>
                <a:spcPct val="115000"/>
              </a:lnSpc>
              <a:buFont typeface="Symbol" panose="05050102010706020507" pitchFamily="18" charset="2"/>
              <a:buChar char=""/>
              <a:tabLst>
                <a:tab pos="11299825" algn="l"/>
              </a:tabLst>
            </a:pPr>
            <a:r>
              <a:rPr lang="ru-RU" sz="1800" dirty="0" smtClean="0">
                <a:solidFill>
                  <a:srgbClr val="000000"/>
                </a:solidFill>
                <a:latin typeface="Times New Roman"/>
              </a:rPr>
              <a:t>Исчисление НДС с начала 2025 года, если выручка 2024 года превысила 60 </a:t>
            </a:r>
            <a:r>
              <a:rPr lang="ru-RU" sz="1800" dirty="0" err="1" smtClean="0">
                <a:solidFill>
                  <a:srgbClr val="000000"/>
                </a:solidFill>
                <a:latin typeface="Times New Roman"/>
              </a:rPr>
              <a:t>млн.руб</a:t>
            </a:r>
            <a:r>
              <a:rPr lang="ru-RU" sz="1800" dirty="0" smtClean="0">
                <a:solidFill>
                  <a:srgbClr val="000000"/>
                </a:solidFill>
                <a:latin typeface="Times New Roman"/>
              </a:rPr>
              <a:t>. (выбор порядка уплаты общий 10%/20% или особый 5%/7%)</a:t>
            </a:r>
            <a:endParaRPr lang="ru-RU" sz="1800" dirty="0">
              <a:solidFill>
                <a:srgbClr val="000000"/>
              </a:solidFill>
              <a:latin typeface="Times New Roman"/>
            </a:endParaRPr>
          </a:p>
          <a:p>
            <a:pPr marL="342900" lvl="0" indent="-342900" algn="just">
              <a:lnSpc>
                <a:spcPct val="115000"/>
              </a:lnSpc>
              <a:buFont typeface="Symbol" panose="05050102010706020507" pitchFamily="18" charset="2"/>
              <a:buChar char=""/>
              <a:tabLst>
                <a:tab pos="11299825" algn="l"/>
              </a:tabLst>
            </a:pPr>
            <a:r>
              <a:rPr lang="ru-RU" sz="1800" dirty="0" smtClean="0">
                <a:solidFill>
                  <a:srgbClr val="000000"/>
                </a:solidFill>
                <a:latin typeface="Times New Roman"/>
              </a:rPr>
              <a:t>На особом порядке нужно </a:t>
            </a:r>
            <a:r>
              <a:rPr lang="ru-RU" sz="1800" dirty="0">
                <a:solidFill>
                  <a:srgbClr val="000000"/>
                </a:solidFill>
                <a:latin typeface="Times New Roman"/>
              </a:rPr>
              <a:t>отработать не меньше 12 кварталов (3 года), если налогоплательщик раньше не утратит право на УСН</a:t>
            </a:r>
            <a:r>
              <a:rPr lang="ru-RU" sz="1800" dirty="0" smtClean="0">
                <a:solidFill>
                  <a:srgbClr val="000000"/>
                </a:solidFill>
                <a:latin typeface="Times New Roman"/>
              </a:rPr>
              <a:t>.</a:t>
            </a:r>
          </a:p>
          <a:p>
            <a:pPr marL="342900" lvl="0" indent="-342900" algn="just">
              <a:lnSpc>
                <a:spcPct val="115000"/>
              </a:lnSpc>
              <a:buFont typeface="Symbol" panose="05050102010706020507" pitchFamily="18" charset="2"/>
              <a:buChar char=""/>
              <a:tabLst>
                <a:tab pos="11299825" algn="l"/>
              </a:tabLst>
            </a:pPr>
            <a:r>
              <a:rPr lang="ru-RU" sz="1800" dirty="0" smtClean="0">
                <a:solidFill>
                  <a:srgbClr val="000000"/>
                </a:solidFill>
                <a:latin typeface="Times New Roman"/>
              </a:rPr>
              <a:t>Изменения в порядке учета (выставление счетов-фактур или УПД), ведение книги покупок-продаж, перепрограммирование ККМ</a:t>
            </a:r>
          </a:p>
          <a:p>
            <a:pPr marL="342900" lvl="0" indent="-342900" algn="just">
              <a:lnSpc>
                <a:spcPct val="115000"/>
              </a:lnSpc>
              <a:buFont typeface="Symbol" panose="05050102010706020507" pitchFamily="18" charset="2"/>
              <a:buChar char=""/>
              <a:tabLst>
                <a:tab pos="11299825" algn="l"/>
              </a:tabLst>
            </a:pPr>
            <a:r>
              <a:rPr lang="ru-RU" sz="1800" dirty="0" smtClean="0">
                <a:solidFill>
                  <a:srgbClr val="000000"/>
                </a:solidFill>
                <a:latin typeface="Times New Roman"/>
              </a:rPr>
              <a:t>Невозможность отказаться от освобождения от НДС, если выручка за 2024 год не превысила 60 </a:t>
            </a:r>
            <a:r>
              <a:rPr lang="ru-RU" sz="1800" dirty="0" err="1" smtClean="0">
                <a:solidFill>
                  <a:srgbClr val="000000"/>
                </a:solidFill>
                <a:latin typeface="Times New Roman"/>
              </a:rPr>
              <a:t>млн.руб</a:t>
            </a:r>
            <a:r>
              <a:rPr lang="ru-RU" sz="1800" dirty="0" smtClean="0">
                <a:solidFill>
                  <a:srgbClr val="000000"/>
                </a:solidFill>
                <a:latin typeface="Times New Roman"/>
              </a:rPr>
              <a:t>.</a:t>
            </a:r>
          </a:p>
          <a:p>
            <a:pPr marL="342900" lvl="0" indent="-342900" algn="just">
              <a:lnSpc>
                <a:spcPct val="115000"/>
              </a:lnSpc>
              <a:buFont typeface="Symbol" panose="05050102010706020507" pitchFamily="18" charset="2"/>
              <a:buChar char=""/>
              <a:tabLst>
                <a:tab pos="11299825" algn="l"/>
              </a:tabLst>
            </a:pPr>
            <a:endParaRPr lang="ru-RU" sz="1800" dirty="0" smtClean="0">
              <a:solidFill>
                <a:srgbClr val="000000"/>
              </a:solidFill>
              <a:latin typeface="Times New Roman"/>
            </a:endParaRPr>
          </a:p>
          <a:p>
            <a:pPr marL="0" lvl="0" indent="0" algn="just">
              <a:lnSpc>
                <a:spcPct val="115000"/>
              </a:lnSpc>
              <a:buNone/>
              <a:tabLst>
                <a:tab pos="11299825" algn="l"/>
              </a:tabLst>
            </a:pPr>
            <a:endParaRPr lang="ru-RU" dirty="0" smtClean="0">
              <a:solidFill>
                <a:schemeClr val="accent1">
                  <a:lumMod val="75000"/>
                </a:schemeClr>
              </a:solidFill>
              <a:latin typeface="Times New Roman"/>
            </a:endParaRPr>
          </a:p>
        </p:txBody>
      </p:sp>
    </p:spTree>
    <p:extLst>
      <p:ext uri="{BB962C8B-B14F-4D97-AF65-F5344CB8AC3E}">
        <p14:creationId xmlns:p14="http://schemas.microsoft.com/office/powerpoint/2010/main" val="852329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F23447F-B7DD-4C53-BA0E-9D93A43973C2}"/>
              </a:ext>
            </a:extLst>
          </p:cNvPr>
          <p:cNvSpPr>
            <a:spLocks noGrp="1"/>
          </p:cNvSpPr>
          <p:nvPr>
            <p:ph type="title"/>
          </p:nvPr>
        </p:nvSpPr>
        <p:spPr>
          <a:xfrm>
            <a:off x="401053" y="211016"/>
            <a:ext cx="11438021" cy="719015"/>
          </a:xfrm>
        </p:spPr>
        <p:txBody>
          <a:bodyPr>
            <a:normAutofit/>
          </a:bodyPr>
          <a:lstStyle/>
          <a:p>
            <a:pPr algn="ctr">
              <a:lnSpc>
                <a:spcPct val="100000"/>
              </a:lnSpc>
            </a:pPr>
            <a:r>
              <a:rPr lang="ru-RU" sz="3600" b="1" dirty="0" smtClean="0">
                <a:solidFill>
                  <a:srgbClr val="0070C0"/>
                </a:solidFill>
                <a:latin typeface="Times New Roman" panose="02020603050405020304" pitchFamily="18" charset="0"/>
                <a:cs typeface="Times New Roman" panose="02020603050405020304" pitchFamily="18" charset="0"/>
              </a:rPr>
              <a:t>Основные изменения</a:t>
            </a:r>
            <a:endParaRPr lang="ru-RU" sz="3600" b="1" dirty="0">
              <a:solidFill>
                <a:srgbClr val="0070C0"/>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xmlns="" id="{0E95CD41-D845-4BC2-8EAC-C5FF3AC721B8}"/>
              </a:ext>
            </a:extLst>
          </p:cNvPr>
          <p:cNvSpPr>
            <a:spLocks noGrp="1"/>
          </p:cNvSpPr>
          <p:nvPr>
            <p:ph idx="1"/>
          </p:nvPr>
        </p:nvSpPr>
        <p:spPr>
          <a:xfrm>
            <a:off x="296985" y="1164492"/>
            <a:ext cx="10925907" cy="4595446"/>
          </a:xfrm>
        </p:spPr>
        <p:txBody>
          <a:bodyPr>
            <a:noAutofit/>
          </a:bodyPr>
          <a:lstStyle/>
          <a:p>
            <a:pPr marL="0" lvl="0" indent="0" algn="just">
              <a:lnSpc>
                <a:spcPct val="115000"/>
              </a:lnSpc>
              <a:buNone/>
              <a:tabLst>
                <a:tab pos="11299825" algn="l"/>
              </a:tabLst>
            </a:pPr>
            <a:r>
              <a:rPr lang="ru-RU" sz="1800" b="1" dirty="0" smtClean="0">
                <a:solidFill>
                  <a:srgbClr val="0070C0"/>
                </a:solidFill>
                <a:latin typeface="Times New Roman"/>
              </a:rPr>
              <a:t>Изменения </a:t>
            </a:r>
            <a:r>
              <a:rPr lang="ru-RU" sz="1800" b="1" dirty="0">
                <a:solidFill>
                  <a:srgbClr val="0070C0"/>
                </a:solidFill>
                <a:latin typeface="Times New Roman"/>
              </a:rPr>
              <a:t>в </a:t>
            </a:r>
            <a:r>
              <a:rPr lang="ru-RU" sz="1800" b="1" dirty="0" smtClean="0">
                <a:solidFill>
                  <a:srgbClr val="0070C0"/>
                </a:solidFill>
                <a:latin typeface="Times New Roman"/>
              </a:rPr>
              <a:t>НДФЛ</a:t>
            </a:r>
            <a:endParaRPr lang="ru-RU" sz="1800" b="1" dirty="0">
              <a:solidFill>
                <a:srgbClr val="0070C0"/>
              </a:solidFill>
              <a:latin typeface="Times New Roman"/>
            </a:endParaRPr>
          </a:p>
          <a:p>
            <a:pPr marL="342900" lvl="0" indent="-342900" algn="just">
              <a:lnSpc>
                <a:spcPct val="115000"/>
              </a:lnSpc>
              <a:buFont typeface="Symbol" panose="05050102010706020507" pitchFamily="18" charset="2"/>
              <a:buChar char=""/>
              <a:tabLst>
                <a:tab pos="11299825" algn="l"/>
              </a:tabLst>
            </a:pPr>
            <a:r>
              <a:rPr lang="ru-RU" sz="1800" dirty="0">
                <a:solidFill>
                  <a:srgbClr val="000000"/>
                </a:solidFill>
                <a:latin typeface="Times New Roman"/>
              </a:rPr>
              <a:t>Прогрессивная шкала налогообложения по НДФЛ расширена. Кроме уже действующих 13% и 15%, появились ставки: </a:t>
            </a:r>
          </a:p>
          <a:p>
            <a:pPr marL="342900" lvl="0" indent="-342900" algn="just">
              <a:lnSpc>
                <a:spcPct val="115000"/>
              </a:lnSpc>
              <a:buFont typeface="Symbol" panose="05050102010706020507" pitchFamily="18" charset="2"/>
              <a:buChar char=""/>
              <a:tabLst>
                <a:tab pos="11299825" algn="l"/>
              </a:tabLst>
            </a:pPr>
            <a:r>
              <a:rPr lang="ru-RU" sz="1800" dirty="0" smtClean="0">
                <a:solidFill>
                  <a:srgbClr val="000000"/>
                </a:solidFill>
                <a:latin typeface="Times New Roman"/>
              </a:rPr>
              <a:t>13</a:t>
            </a:r>
            <a:r>
              <a:rPr lang="ru-RU" sz="1800" dirty="0">
                <a:solidFill>
                  <a:srgbClr val="000000"/>
                </a:solidFill>
                <a:latin typeface="Times New Roman"/>
              </a:rPr>
              <a:t>% — для дохода до 2,4 млн руб. в год (около 200 тыс. руб. в месяц); </a:t>
            </a:r>
          </a:p>
          <a:p>
            <a:pPr marL="342900" lvl="0" indent="-342900" algn="just">
              <a:lnSpc>
                <a:spcPct val="115000"/>
              </a:lnSpc>
              <a:buFont typeface="Symbol" panose="05050102010706020507" pitchFamily="18" charset="2"/>
              <a:buChar char=""/>
              <a:tabLst>
                <a:tab pos="11299825" algn="l"/>
              </a:tabLst>
            </a:pPr>
            <a:r>
              <a:rPr lang="ru-RU" sz="1800" dirty="0">
                <a:solidFill>
                  <a:srgbClr val="000000"/>
                </a:solidFill>
                <a:latin typeface="Times New Roman"/>
              </a:rPr>
              <a:t>15% — при доходе от 2,4 до 5 млн руб. в год (от 200 до 416 тыс. руб. в месяц);</a:t>
            </a:r>
          </a:p>
          <a:p>
            <a:pPr marL="342900" lvl="0" indent="-342900" algn="just">
              <a:lnSpc>
                <a:spcPct val="115000"/>
              </a:lnSpc>
              <a:buFont typeface="Symbol" panose="05050102010706020507" pitchFamily="18" charset="2"/>
              <a:buChar char=""/>
              <a:tabLst>
                <a:tab pos="11299825" algn="l"/>
              </a:tabLst>
            </a:pPr>
            <a:r>
              <a:rPr lang="ru-RU" sz="1800" dirty="0">
                <a:solidFill>
                  <a:srgbClr val="000000"/>
                </a:solidFill>
                <a:latin typeface="Times New Roman"/>
              </a:rPr>
              <a:t>18% — при доходе от 5 до 20 млн руб</a:t>
            </a:r>
            <a:r>
              <a:rPr lang="ru-RU" sz="1800" dirty="0" smtClean="0">
                <a:solidFill>
                  <a:srgbClr val="000000"/>
                </a:solidFill>
                <a:latin typeface="Times New Roman"/>
              </a:rPr>
              <a:t>. в </a:t>
            </a:r>
            <a:r>
              <a:rPr lang="ru-RU" sz="1800" dirty="0">
                <a:solidFill>
                  <a:srgbClr val="000000"/>
                </a:solidFill>
                <a:latin typeface="Times New Roman"/>
              </a:rPr>
              <a:t>год (от 416 до 1,67 млн руб. в месяц);</a:t>
            </a:r>
          </a:p>
          <a:p>
            <a:pPr marL="342900" lvl="0" indent="-342900" algn="just">
              <a:lnSpc>
                <a:spcPct val="115000"/>
              </a:lnSpc>
              <a:buFont typeface="Symbol" panose="05050102010706020507" pitchFamily="18" charset="2"/>
              <a:buChar char=""/>
              <a:tabLst>
                <a:tab pos="11299825" algn="l"/>
              </a:tabLst>
            </a:pPr>
            <a:r>
              <a:rPr lang="ru-RU" sz="1800" dirty="0">
                <a:solidFill>
                  <a:srgbClr val="000000"/>
                </a:solidFill>
                <a:latin typeface="Times New Roman"/>
              </a:rPr>
              <a:t>20% — при доходе от 20 до 50 млн руб. в год (от 1,67 до 4,17 млн руб. в месяц);</a:t>
            </a:r>
          </a:p>
          <a:p>
            <a:pPr marL="342900" lvl="0" indent="-342900" algn="just">
              <a:lnSpc>
                <a:spcPct val="115000"/>
              </a:lnSpc>
              <a:buFont typeface="Symbol" panose="05050102010706020507" pitchFamily="18" charset="2"/>
              <a:buChar char=""/>
              <a:tabLst>
                <a:tab pos="11299825" algn="l"/>
              </a:tabLst>
            </a:pPr>
            <a:r>
              <a:rPr lang="ru-RU" sz="1800" dirty="0">
                <a:solidFill>
                  <a:srgbClr val="000000"/>
                </a:solidFill>
                <a:latin typeface="Times New Roman"/>
              </a:rPr>
              <a:t>22% — при доходах свыше 50 млн руб. в год (более 4,17 млн в месяц</a:t>
            </a:r>
            <a:r>
              <a:rPr lang="ru-RU" sz="1800" dirty="0" smtClean="0">
                <a:solidFill>
                  <a:srgbClr val="000000"/>
                </a:solidFill>
                <a:latin typeface="Times New Roman"/>
              </a:rPr>
              <a:t>).</a:t>
            </a:r>
          </a:p>
          <a:p>
            <a:pPr marL="342900" lvl="0" indent="-342900" algn="just">
              <a:lnSpc>
                <a:spcPct val="115000"/>
              </a:lnSpc>
              <a:buFont typeface="Symbol" panose="05050102010706020507" pitchFamily="18" charset="2"/>
              <a:buChar char=""/>
              <a:tabLst>
                <a:tab pos="11299825" algn="l"/>
              </a:tabLst>
            </a:pPr>
            <a:endParaRPr lang="ru-RU" sz="1800" dirty="0">
              <a:solidFill>
                <a:srgbClr val="000000"/>
              </a:solidFill>
              <a:latin typeface="Times New Roman"/>
            </a:endParaRPr>
          </a:p>
          <a:p>
            <a:pPr marL="0" lvl="0" indent="0" algn="just">
              <a:lnSpc>
                <a:spcPct val="115000"/>
              </a:lnSpc>
              <a:buNone/>
              <a:tabLst>
                <a:tab pos="11299825" algn="l"/>
              </a:tabLst>
            </a:pPr>
            <a:r>
              <a:rPr lang="ru-RU" sz="1800" dirty="0" smtClean="0">
                <a:solidFill>
                  <a:schemeClr val="tx1"/>
                </a:solidFill>
                <a:latin typeface="Times New Roman"/>
              </a:rPr>
              <a:t>Изменения внесены </a:t>
            </a:r>
            <a:r>
              <a:rPr lang="ru-RU" sz="1800" dirty="0" smtClean="0">
                <a:solidFill>
                  <a:schemeClr val="accent1">
                    <a:lumMod val="75000"/>
                  </a:schemeClr>
                </a:solidFill>
                <a:latin typeface="Times New Roman"/>
              </a:rPr>
              <a:t>Федеральным законом от 12.07.2024 года №176-ФЗ </a:t>
            </a:r>
          </a:p>
          <a:p>
            <a:pPr marL="342900" lvl="0" indent="-342900" algn="just">
              <a:lnSpc>
                <a:spcPct val="115000"/>
              </a:lnSpc>
              <a:buFont typeface="Symbol" panose="05050102010706020507" pitchFamily="18" charset="2"/>
              <a:buChar char=""/>
              <a:tabLst>
                <a:tab pos="11299825" algn="l"/>
              </a:tabLst>
            </a:pPr>
            <a:endParaRPr lang="ru-RU" dirty="0" smtClean="0">
              <a:solidFill>
                <a:schemeClr val="accent1">
                  <a:lumMod val="75000"/>
                </a:schemeClr>
              </a:solidFill>
              <a:latin typeface="Times New Roman"/>
            </a:endParaRPr>
          </a:p>
        </p:txBody>
      </p:sp>
    </p:spTree>
    <p:extLst>
      <p:ext uri="{BB962C8B-B14F-4D97-AF65-F5344CB8AC3E}">
        <p14:creationId xmlns:p14="http://schemas.microsoft.com/office/powerpoint/2010/main" val="16051917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F23447F-B7DD-4C53-BA0E-9D93A43973C2}"/>
              </a:ext>
            </a:extLst>
          </p:cNvPr>
          <p:cNvSpPr>
            <a:spLocks noGrp="1"/>
          </p:cNvSpPr>
          <p:nvPr>
            <p:ph type="title"/>
          </p:nvPr>
        </p:nvSpPr>
        <p:spPr>
          <a:xfrm>
            <a:off x="401053" y="211016"/>
            <a:ext cx="11438021" cy="719015"/>
          </a:xfrm>
        </p:spPr>
        <p:txBody>
          <a:bodyPr>
            <a:normAutofit/>
          </a:bodyPr>
          <a:lstStyle/>
          <a:p>
            <a:pPr algn="ctr">
              <a:lnSpc>
                <a:spcPct val="100000"/>
              </a:lnSpc>
            </a:pPr>
            <a:r>
              <a:rPr lang="ru-RU" sz="3600" b="1" dirty="0" smtClean="0">
                <a:solidFill>
                  <a:srgbClr val="0070C0"/>
                </a:solidFill>
                <a:latin typeface="Times New Roman" panose="02020603050405020304" pitchFamily="18" charset="0"/>
                <a:cs typeface="Times New Roman" panose="02020603050405020304" pitchFamily="18" charset="0"/>
              </a:rPr>
              <a:t>Проблемы НДФЛ</a:t>
            </a:r>
            <a:endParaRPr lang="ru-RU" sz="3600" b="1" dirty="0">
              <a:solidFill>
                <a:srgbClr val="0070C0"/>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xmlns="" id="{0E95CD41-D845-4BC2-8EAC-C5FF3AC721B8}"/>
              </a:ext>
            </a:extLst>
          </p:cNvPr>
          <p:cNvSpPr>
            <a:spLocks noGrp="1"/>
          </p:cNvSpPr>
          <p:nvPr>
            <p:ph idx="1"/>
          </p:nvPr>
        </p:nvSpPr>
        <p:spPr>
          <a:xfrm>
            <a:off x="296985" y="1164492"/>
            <a:ext cx="10925907" cy="4595446"/>
          </a:xfrm>
        </p:spPr>
        <p:txBody>
          <a:bodyPr>
            <a:noAutofit/>
          </a:bodyPr>
          <a:lstStyle/>
          <a:p>
            <a:pPr marL="0" lvl="0" indent="0" algn="just">
              <a:lnSpc>
                <a:spcPct val="115000"/>
              </a:lnSpc>
              <a:buNone/>
              <a:tabLst>
                <a:tab pos="11299825" algn="l"/>
              </a:tabLst>
            </a:pPr>
            <a:r>
              <a:rPr lang="ru-RU" sz="1800" b="1" dirty="0" smtClean="0">
                <a:solidFill>
                  <a:srgbClr val="0070C0"/>
                </a:solidFill>
                <a:latin typeface="Times New Roman"/>
              </a:rPr>
              <a:t>Существенное увеличение налоговой нагрузки </a:t>
            </a:r>
            <a:endParaRPr lang="ru-RU" sz="1800" b="1" dirty="0">
              <a:solidFill>
                <a:srgbClr val="0070C0"/>
              </a:solidFill>
              <a:latin typeface="Times New Roman"/>
            </a:endParaRPr>
          </a:p>
          <a:p>
            <a:pPr marL="342900" lvl="0" indent="-342900" algn="just">
              <a:lnSpc>
                <a:spcPct val="115000"/>
              </a:lnSpc>
              <a:buFont typeface="Symbol" panose="05050102010706020507" pitchFamily="18" charset="2"/>
              <a:buChar char=""/>
              <a:tabLst>
                <a:tab pos="11299825" algn="l"/>
              </a:tabLst>
            </a:pPr>
            <a:r>
              <a:rPr lang="ru-RU" sz="1800" dirty="0" smtClean="0">
                <a:solidFill>
                  <a:srgbClr val="000000"/>
                </a:solidFill>
                <a:latin typeface="Times New Roman"/>
              </a:rPr>
              <a:t>Для предпринимателей, находящихся на традиционной системе налогообложения</a:t>
            </a:r>
          </a:p>
          <a:p>
            <a:pPr marL="342900" lvl="0" indent="-342900" algn="just">
              <a:lnSpc>
                <a:spcPct val="115000"/>
              </a:lnSpc>
              <a:buFont typeface="Symbol" panose="05050102010706020507" pitchFamily="18" charset="2"/>
              <a:buChar char=""/>
              <a:tabLst>
                <a:tab pos="11299825" algn="l"/>
              </a:tabLst>
            </a:pPr>
            <a:r>
              <a:rPr lang="ru-RU" sz="1800" dirty="0" smtClean="0">
                <a:solidFill>
                  <a:srgbClr val="000000"/>
                </a:solidFill>
                <a:latin typeface="Times New Roman"/>
              </a:rPr>
              <a:t>Для высокооплачиваемых профессий, которые не могут использовать форму ИП (адвокаты, оценщики, нотариусы)</a:t>
            </a:r>
          </a:p>
          <a:p>
            <a:pPr marL="342900" lvl="0" indent="-342900" algn="just">
              <a:lnSpc>
                <a:spcPct val="115000"/>
              </a:lnSpc>
              <a:buFont typeface="Symbol" panose="05050102010706020507" pitchFamily="18" charset="2"/>
              <a:buChar char=""/>
              <a:tabLst>
                <a:tab pos="11299825" algn="l"/>
              </a:tabLst>
            </a:pPr>
            <a:r>
              <a:rPr lang="ru-RU" sz="1800" dirty="0" smtClean="0">
                <a:solidFill>
                  <a:srgbClr val="000000"/>
                </a:solidFill>
                <a:latin typeface="Times New Roman"/>
              </a:rPr>
              <a:t>Для сотрудников с высоким уровнем заработных плат.</a:t>
            </a:r>
          </a:p>
          <a:p>
            <a:pPr marL="342900" lvl="0" indent="-342900" algn="just">
              <a:lnSpc>
                <a:spcPct val="115000"/>
              </a:lnSpc>
              <a:buFont typeface="Symbol" panose="05050102010706020507" pitchFamily="18" charset="2"/>
              <a:buChar char=""/>
              <a:tabLst>
                <a:tab pos="11299825" algn="l"/>
              </a:tabLst>
            </a:pPr>
            <a:endParaRPr lang="ru-RU" sz="1800" dirty="0">
              <a:solidFill>
                <a:srgbClr val="000000"/>
              </a:solidFill>
              <a:latin typeface="Times New Roman"/>
            </a:endParaRPr>
          </a:p>
          <a:p>
            <a:pPr marL="342900" lvl="0" indent="-342900" algn="just">
              <a:lnSpc>
                <a:spcPct val="115000"/>
              </a:lnSpc>
              <a:buFont typeface="Symbol" panose="05050102010706020507" pitchFamily="18" charset="2"/>
              <a:buChar char=""/>
              <a:tabLst>
                <a:tab pos="11299825" algn="l"/>
              </a:tabLst>
            </a:pPr>
            <a:endParaRPr lang="ru-RU" dirty="0" smtClean="0">
              <a:solidFill>
                <a:schemeClr val="accent1">
                  <a:lumMod val="75000"/>
                </a:schemeClr>
              </a:solidFill>
              <a:latin typeface="Times New Roman"/>
            </a:endParaRPr>
          </a:p>
        </p:txBody>
      </p:sp>
    </p:spTree>
    <p:extLst>
      <p:ext uri="{BB962C8B-B14F-4D97-AF65-F5344CB8AC3E}">
        <p14:creationId xmlns:p14="http://schemas.microsoft.com/office/powerpoint/2010/main" val="23729159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F23447F-B7DD-4C53-BA0E-9D93A43973C2}"/>
              </a:ext>
            </a:extLst>
          </p:cNvPr>
          <p:cNvSpPr>
            <a:spLocks noGrp="1"/>
          </p:cNvSpPr>
          <p:nvPr>
            <p:ph type="title"/>
          </p:nvPr>
        </p:nvSpPr>
        <p:spPr>
          <a:xfrm>
            <a:off x="401053" y="211016"/>
            <a:ext cx="11438021" cy="719015"/>
          </a:xfrm>
        </p:spPr>
        <p:txBody>
          <a:bodyPr>
            <a:normAutofit/>
          </a:bodyPr>
          <a:lstStyle/>
          <a:p>
            <a:pPr algn="ctr">
              <a:lnSpc>
                <a:spcPct val="100000"/>
              </a:lnSpc>
            </a:pPr>
            <a:r>
              <a:rPr lang="ru-RU" sz="3600" b="1" dirty="0" smtClean="0">
                <a:solidFill>
                  <a:srgbClr val="0070C0"/>
                </a:solidFill>
                <a:latin typeface="Times New Roman" panose="02020603050405020304" pitchFamily="18" charset="0"/>
                <a:cs typeface="Times New Roman" panose="02020603050405020304" pitchFamily="18" charset="0"/>
              </a:rPr>
              <a:t>Основные изменения</a:t>
            </a:r>
            <a:endParaRPr lang="ru-RU" sz="3600" b="1" dirty="0">
              <a:solidFill>
                <a:srgbClr val="0070C0"/>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xmlns="" id="{0E95CD41-D845-4BC2-8EAC-C5FF3AC721B8}"/>
              </a:ext>
            </a:extLst>
          </p:cNvPr>
          <p:cNvSpPr>
            <a:spLocks noGrp="1"/>
          </p:cNvSpPr>
          <p:nvPr>
            <p:ph idx="1"/>
          </p:nvPr>
        </p:nvSpPr>
        <p:spPr>
          <a:xfrm>
            <a:off x="296985" y="1164492"/>
            <a:ext cx="10925907" cy="4595446"/>
          </a:xfrm>
        </p:spPr>
        <p:txBody>
          <a:bodyPr>
            <a:noAutofit/>
          </a:bodyPr>
          <a:lstStyle/>
          <a:p>
            <a:pPr marL="0" lvl="0" indent="0" algn="just">
              <a:lnSpc>
                <a:spcPct val="115000"/>
              </a:lnSpc>
              <a:buNone/>
              <a:tabLst>
                <a:tab pos="11299825" algn="l"/>
              </a:tabLst>
            </a:pPr>
            <a:r>
              <a:rPr lang="ru-RU" sz="1800" b="1" dirty="0" smtClean="0">
                <a:solidFill>
                  <a:srgbClr val="0070C0"/>
                </a:solidFill>
                <a:latin typeface="Times New Roman"/>
              </a:rPr>
              <a:t>Налог </a:t>
            </a:r>
            <a:r>
              <a:rPr lang="ru-RU" sz="1800" b="1" dirty="0">
                <a:solidFill>
                  <a:srgbClr val="0070C0"/>
                </a:solidFill>
                <a:latin typeface="Times New Roman"/>
              </a:rPr>
              <a:t>на прибыль</a:t>
            </a:r>
          </a:p>
          <a:p>
            <a:pPr marL="342900" lvl="0" indent="-342900" algn="just">
              <a:lnSpc>
                <a:spcPct val="115000"/>
              </a:lnSpc>
              <a:buFont typeface="Symbol" panose="05050102010706020507" pitchFamily="18" charset="2"/>
              <a:buChar char=""/>
              <a:tabLst>
                <a:tab pos="11299825" algn="l"/>
              </a:tabLst>
            </a:pPr>
            <a:r>
              <a:rPr lang="ru-RU" sz="1800" dirty="0">
                <a:solidFill>
                  <a:srgbClr val="000000"/>
                </a:solidFill>
                <a:latin typeface="Times New Roman"/>
              </a:rPr>
              <a:t>Стандартная ставка налога на прибыль для компаний будет увеличена с 20% до 25%. Для IT-компаний ставка налога на прибыль составит 5% — она зафиксирована в законе и будет действовать до 2030 года.</a:t>
            </a:r>
          </a:p>
          <a:p>
            <a:pPr marL="342900" lvl="0" indent="-342900" algn="just">
              <a:lnSpc>
                <a:spcPct val="115000"/>
              </a:lnSpc>
              <a:buFont typeface="Symbol" panose="05050102010706020507" pitchFamily="18" charset="2"/>
              <a:buChar char=""/>
              <a:tabLst>
                <a:tab pos="11299825" algn="l"/>
              </a:tabLst>
            </a:pPr>
            <a:endParaRPr lang="ru-RU" sz="1800" dirty="0">
              <a:solidFill>
                <a:srgbClr val="000000"/>
              </a:solidFill>
              <a:latin typeface="Times New Roman"/>
            </a:endParaRPr>
          </a:p>
          <a:p>
            <a:pPr marL="342900" lvl="0" indent="-342900" algn="just">
              <a:lnSpc>
                <a:spcPct val="115000"/>
              </a:lnSpc>
              <a:buFont typeface="Symbol" panose="05050102010706020507" pitchFamily="18" charset="2"/>
              <a:buChar char=""/>
              <a:tabLst>
                <a:tab pos="11299825" algn="l"/>
              </a:tabLst>
            </a:pPr>
            <a:r>
              <a:rPr lang="ru-RU" sz="1800" dirty="0">
                <a:solidFill>
                  <a:srgbClr val="000000"/>
                </a:solidFill>
                <a:latin typeface="Times New Roman"/>
              </a:rPr>
              <a:t>Коэффициент учета в расходах затрат на НИОКР вырастет с 1,5 до 2.</a:t>
            </a:r>
          </a:p>
          <a:p>
            <a:pPr marL="342900" lvl="0" indent="-342900" algn="just">
              <a:lnSpc>
                <a:spcPct val="115000"/>
              </a:lnSpc>
              <a:buFont typeface="Symbol" panose="05050102010706020507" pitchFamily="18" charset="2"/>
              <a:buChar char=""/>
              <a:tabLst>
                <a:tab pos="11299825" algn="l"/>
              </a:tabLst>
            </a:pPr>
            <a:endParaRPr lang="ru-RU" sz="1800" dirty="0">
              <a:solidFill>
                <a:srgbClr val="000000"/>
              </a:solidFill>
              <a:latin typeface="Times New Roman"/>
            </a:endParaRPr>
          </a:p>
          <a:p>
            <a:pPr marL="342900" lvl="0" indent="-342900" algn="just">
              <a:lnSpc>
                <a:spcPct val="115000"/>
              </a:lnSpc>
              <a:buFont typeface="Symbol" panose="05050102010706020507" pitchFamily="18" charset="2"/>
              <a:buChar char=""/>
              <a:tabLst>
                <a:tab pos="11299825" algn="l"/>
              </a:tabLst>
            </a:pPr>
            <a:r>
              <a:rPr lang="ru-RU" sz="1800" dirty="0">
                <a:solidFill>
                  <a:srgbClr val="000000"/>
                </a:solidFill>
                <a:latin typeface="Times New Roman"/>
              </a:rPr>
              <a:t>Вводится новый вычет — федеральный инвестиционный вычет для приоритетных отраслей. С помощью него можно будет уменьшить часть налога на прибыль, которая зачисляется в федеральный бюджет.</a:t>
            </a:r>
          </a:p>
          <a:p>
            <a:pPr marL="0" lvl="0" indent="0" algn="just">
              <a:lnSpc>
                <a:spcPct val="115000"/>
              </a:lnSpc>
              <a:buNone/>
              <a:tabLst>
                <a:tab pos="11299825" algn="l"/>
              </a:tabLst>
            </a:pPr>
            <a:r>
              <a:rPr lang="ru-RU" sz="1800" dirty="0" smtClean="0">
                <a:solidFill>
                  <a:schemeClr val="tx1"/>
                </a:solidFill>
                <a:latin typeface="Times New Roman"/>
              </a:rPr>
              <a:t>Изменения внесены </a:t>
            </a:r>
            <a:r>
              <a:rPr lang="ru-RU" sz="1800" dirty="0" smtClean="0">
                <a:solidFill>
                  <a:schemeClr val="accent1">
                    <a:lumMod val="75000"/>
                  </a:schemeClr>
                </a:solidFill>
                <a:latin typeface="Times New Roman"/>
              </a:rPr>
              <a:t>Федеральным законом от 12.07.2024 года №176-ФЗ </a:t>
            </a:r>
          </a:p>
          <a:p>
            <a:pPr marL="342900" lvl="0" indent="-342900" algn="just">
              <a:lnSpc>
                <a:spcPct val="115000"/>
              </a:lnSpc>
              <a:buFont typeface="Symbol" panose="05050102010706020507" pitchFamily="18" charset="2"/>
              <a:buChar char=""/>
              <a:tabLst>
                <a:tab pos="11299825" algn="l"/>
              </a:tabLst>
            </a:pPr>
            <a:endParaRPr lang="ru-RU" dirty="0" smtClean="0">
              <a:solidFill>
                <a:schemeClr val="accent1">
                  <a:lumMod val="75000"/>
                </a:schemeClr>
              </a:solidFill>
              <a:latin typeface="Times New Roman"/>
            </a:endParaRPr>
          </a:p>
        </p:txBody>
      </p:sp>
    </p:spTree>
    <p:extLst>
      <p:ext uri="{BB962C8B-B14F-4D97-AF65-F5344CB8AC3E}">
        <p14:creationId xmlns:p14="http://schemas.microsoft.com/office/powerpoint/2010/main" val="3040435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F23447F-B7DD-4C53-BA0E-9D93A43973C2}"/>
              </a:ext>
            </a:extLst>
          </p:cNvPr>
          <p:cNvSpPr>
            <a:spLocks noGrp="1"/>
          </p:cNvSpPr>
          <p:nvPr>
            <p:ph type="title"/>
          </p:nvPr>
        </p:nvSpPr>
        <p:spPr>
          <a:xfrm>
            <a:off x="401053" y="211016"/>
            <a:ext cx="11438021" cy="719015"/>
          </a:xfrm>
        </p:spPr>
        <p:txBody>
          <a:bodyPr>
            <a:normAutofit/>
          </a:bodyPr>
          <a:lstStyle/>
          <a:p>
            <a:pPr algn="ctr">
              <a:lnSpc>
                <a:spcPct val="100000"/>
              </a:lnSpc>
            </a:pPr>
            <a:r>
              <a:rPr lang="ru-RU" sz="3600" b="1" dirty="0" smtClean="0">
                <a:solidFill>
                  <a:srgbClr val="0070C0"/>
                </a:solidFill>
                <a:latin typeface="Times New Roman" panose="02020603050405020304" pitchFamily="18" charset="0"/>
                <a:cs typeface="Times New Roman" panose="02020603050405020304" pitchFamily="18" charset="0"/>
              </a:rPr>
              <a:t>Основные изменения</a:t>
            </a:r>
            <a:endParaRPr lang="ru-RU" sz="3600" b="1" dirty="0">
              <a:solidFill>
                <a:srgbClr val="0070C0"/>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xmlns="" id="{0E95CD41-D845-4BC2-8EAC-C5FF3AC721B8}"/>
              </a:ext>
            </a:extLst>
          </p:cNvPr>
          <p:cNvSpPr>
            <a:spLocks noGrp="1"/>
          </p:cNvSpPr>
          <p:nvPr>
            <p:ph idx="1"/>
          </p:nvPr>
        </p:nvSpPr>
        <p:spPr>
          <a:xfrm>
            <a:off x="296985" y="1164492"/>
            <a:ext cx="10925907" cy="4595446"/>
          </a:xfrm>
        </p:spPr>
        <p:txBody>
          <a:bodyPr>
            <a:noAutofit/>
          </a:bodyPr>
          <a:lstStyle/>
          <a:p>
            <a:pPr marL="0" lvl="0" indent="0" algn="just">
              <a:lnSpc>
                <a:spcPct val="115000"/>
              </a:lnSpc>
              <a:buNone/>
              <a:tabLst>
                <a:tab pos="11299825" algn="l"/>
              </a:tabLst>
            </a:pPr>
            <a:r>
              <a:rPr lang="ru-RU" sz="1800" b="1" dirty="0" smtClean="0">
                <a:solidFill>
                  <a:srgbClr val="0070C0"/>
                </a:solidFill>
                <a:latin typeface="Times New Roman"/>
              </a:rPr>
              <a:t>Страховые </a:t>
            </a:r>
            <a:r>
              <a:rPr lang="ru-RU" sz="1800" b="1" dirty="0">
                <a:solidFill>
                  <a:srgbClr val="0070C0"/>
                </a:solidFill>
                <a:latin typeface="Times New Roman"/>
              </a:rPr>
              <a:t>взносы</a:t>
            </a:r>
          </a:p>
          <a:p>
            <a:pPr marL="342900" lvl="0" indent="-342900" algn="just">
              <a:lnSpc>
                <a:spcPct val="115000"/>
              </a:lnSpc>
              <a:buFont typeface="Symbol" panose="05050102010706020507" pitchFamily="18" charset="2"/>
              <a:buChar char=""/>
              <a:tabLst>
                <a:tab pos="11299825" algn="l"/>
              </a:tabLst>
            </a:pPr>
            <a:r>
              <a:rPr lang="ru-RU" sz="1800" dirty="0">
                <a:solidFill>
                  <a:srgbClr val="000000"/>
                </a:solidFill>
                <a:latin typeface="Times New Roman"/>
              </a:rPr>
              <a:t>Пониженный тариф для всех МСП</a:t>
            </a:r>
          </a:p>
          <a:p>
            <a:pPr marL="342900" lvl="0" indent="-342900" algn="just">
              <a:lnSpc>
                <a:spcPct val="115000"/>
              </a:lnSpc>
              <a:buFont typeface="Symbol" panose="05050102010706020507" pitchFamily="18" charset="2"/>
              <a:buChar char=""/>
              <a:tabLst>
                <a:tab pos="11299825" algn="l"/>
              </a:tabLst>
            </a:pPr>
            <a:r>
              <a:rPr lang="ru-RU" sz="1800" dirty="0">
                <a:solidFill>
                  <a:srgbClr val="000000"/>
                </a:solidFill>
                <a:latin typeface="Times New Roman"/>
              </a:rPr>
              <a:t>Если бизнес включён в реестр субъектов малого и среднего предпринимательства, он платит меньше взносов. Считать их в 2025 году нужно так:</a:t>
            </a:r>
          </a:p>
          <a:p>
            <a:pPr marL="342900" lvl="0" indent="-342900" algn="just">
              <a:lnSpc>
                <a:spcPct val="115000"/>
              </a:lnSpc>
              <a:buFont typeface="Symbol" panose="05050102010706020507" pitchFamily="18" charset="2"/>
              <a:buChar char=""/>
              <a:tabLst>
                <a:tab pos="11299825" algn="l"/>
              </a:tabLst>
            </a:pPr>
            <a:r>
              <a:rPr lang="ru-RU" sz="1800" dirty="0" smtClean="0">
                <a:solidFill>
                  <a:srgbClr val="000000"/>
                </a:solidFill>
                <a:latin typeface="Times New Roman"/>
              </a:rPr>
              <a:t>если </a:t>
            </a:r>
            <a:r>
              <a:rPr lang="ru-RU" sz="1800" dirty="0">
                <a:solidFill>
                  <a:srgbClr val="000000"/>
                </a:solidFill>
                <a:latin typeface="Times New Roman"/>
              </a:rPr>
              <a:t>выплата физлицу укладывается в лимит базы, то применяется тариф – 30% к сумме выплаты в пределах 1,5 х МРОТ и 15% к сумме выплаты свыше 1,5 х МРОТ;</a:t>
            </a:r>
          </a:p>
          <a:p>
            <a:pPr marL="342900" lvl="0" indent="-342900" algn="just">
              <a:lnSpc>
                <a:spcPct val="115000"/>
              </a:lnSpc>
              <a:buFont typeface="Symbol" panose="05050102010706020507" pitchFamily="18" charset="2"/>
              <a:buChar char=""/>
              <a:tabLst>
                <a:tab pos="11299825" algn="l"/>
              </a:tabLst>
            </a:pPr>
            <a:r>
              <a:rPr lang="ru-RU" sz="1800" dirty="0">
                <a:solidFill>
                  <a:srgbClr val="000000"/>
                </a:solidFill>
                <a:latin typeface="Times New Roman"/>
              </a:rPr>
              <a:t>если выплата превысила лимит базы – 15,1% с суммы в пределах 1,5 х МРОТ и 15% – с суммы свыше 1,5 х МРОТ.</a:t>
            </a:r>
          </a:p>
          <a:p>
            <a:pPr marL="342900" lvl="0" indent="-342900" algn="just">
              <a:lnSpc>
                <a:spcPct val="115000"/>
              </a:lnSpc>
              <a:buFont typeface="Symbol" panose="05050102010706020507" pitchFamily="18" charset="2"/>
              <a:buChar char=""/>
              <a:tabLst>
                <a:tab pos="11299825" algn="l"/>
              </a:tabLst>
            </a:pPr>
            <a:r>
              <a:rPr lang="ru-RU" sz="1800" dirty="0">
                <a:solidFill>
                  <a:srgbClr val="000000"/>
                </a:solidFill>
                <a:latin typeface="Times New Roman"/>
              </a:rPr>
              <a:t>МРОТ – минимальный размер оплаты труда. Для расчёта взносов нужно брать показатель МРОТ на начало года. В 2025 году он равен 22 440 рублей. Это утверждено </a:t>
            </a:r>
            <a:r>
              <a:rPr lang="ru-RU" sz="1800" dirty="0">
                <a:solidFill>
                  <a:srgbClr val="0070C0"/>
                </a:solidFill>
                <a:latin typeface="Times New Roman"/>
              </a:rPr>
              <a:t>законом от 29.10.2024 № 365-ФЗ</a:t>
            </a:r>
            <a:r>
              <a:rPr lang="ru-RU" sz="1800" dirty="0">
                <a:solidFill>
                  <a:srgbClr val="000000"/>
                </a:solidFill>
                <a:latin typeface="Times New Roman"/>
              </a:rPr>
              <a:t>.</a:t>
            </a:r>
          </a:p>
          <a:p>
            <a:pPr marL="0" lvl="0" indent="0" algn="just">
              <a:lnSpc>
                <a:spcPct val="115000"/>
              </a:lnSpc>
              <a:buNone/>
              <a:tabLst>
                <a:tab pos="11299825" algn="l"/>
              </a:tabLst>
            </a:pPr>
            <a:r>
              <a:rPr lang="ru-RU" sz="1800" dirty="0" smtClean="0">
                <a:solidFill>
                  <a:schemeClr val="tx1"/>
                </a:solidFill>
                <a:latin typeface="Times New Roman"/>
              </a:rPr>
              <a:t>Изменения внесены </a:t>
            </a:r>
            <a:r>
              <a:rPr lang="ru-RU" sz="1800" dirty="0" smtClean="0">
                <a:solidFill>
                  <a:schemeClr val="accent1">
                    <a:lumMod val="75000"/>
                  </a:schemeClr>
                </a:solidFill>
                <a:latin typeface="Times New Roman"/>
              </a:rPr>
              <a:t>Федеральным законом от 12.07.2024 года №176-ФЗ </a:t>
            </a:r>
          </a:p>
          <a:p>
            <a:pPr marL="342900" lvl="0" indent="-342900" algn="just">
              <a:lnSpc>
                <a:spcPct val="115000"/>
              </a:lnSpc>
              <a:buFont typeface="Symbol" panose="05050102010706020507" pitchFamily="18" charset="2"/>
              <a:buChar char=""/>
              <a:tabLst>
                <a:tab pos="11299825" algn="l"/>
              </a:tabLst>
            </a:pPr>
            <a:endParaRPr lang="ru-RU" dirty="0" smtClean="0">
              <a:solidFill>
                <a:schemeClr val="accent1">
                  <a:lumMod val="75000"/>
                </a:schemeClr>
              </a:solidFill>
              <a:latin typeface="Times New Roman"/>
            </a:endParaRPr>
          </a:p>
        </p:txBody>
      </p:sp>
    </p:spTree>
    <p:extLst>
      <p:ext uri="{BB962C8B-B14F-4D97-AF65-F5344CB8AC3E}">
        <p14:creationId xmlns:p14="http://schemas.microsoft.com/office/powerpoint/2010/main" val="2128127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F23447F-B7DD-4C53-BA0E-9D93A43973C2}"/>
              </a:ext>
            </a:extLst>
          </p:cNvPr>
          <p:cNvSpPr>
            <a:spLocks noGrp="1"/>
          </p:cNvSpPr>
          <p:nvPr>
            <p:ph type="title"/>
          </p:nvPr>
        </p:nvSpPr>
        <p:spPr>
          <a:xfrm>
            <a:off x="401053" y="211016"/>
            <a:ext cx="11438021" cy="1055076"/>
          </a:xfrm>
        </p:spPr>
        <p:txBody>
          <a:bodyPr>
            <a:normAutofit/>
          </a:bodyPr>
          <a:lstStyle/>
          <a:p>
            <a:pPr algn="ctr">
              <a:lnSpc>
                <a:spcPct val="100000"/>
              </a:lnSpc>
            </a:pPr>
            <a:r>
              <a:rPr lang="ru-RU" sz="3600" b="1" dirty="0">
                <a:solidFill>
                  <a:srgbClr val="0070C0"/>
                </a:solidFill>
                <a:latin typeface="Times New Roman" panose="02020603050405020304" pitchFamily="18" charset="0"/>
                <a:cs typeface="Times New Roman" panose="02020603050405020304" pitchFamily="18" charset="0"/>
              </a:rPr>
              <a:t>Д</a:t>
            </a:r>
            <a:r>
              <a:rPr lang="ru-RU" sz="3600" b="1" dirty="0" smtClean="0">
                <a:solidFill>
                  <a:srgbClr val="0070C0"/>
                </a:solidFill>
                <a:latin typeface="Times New Roman" panose="02020603050405020304" pitchFamily="18" charset="0"/>
                <a:cs typeface="Times New Roman" panose="02020603050405020304" pitchFamily="18" charset="0"/>
              </a:rPr>
              <a:t>робление бизнеса. Амнистия</a:t>
            </a:r>
            <a:endParaRPr lang="ru-RU" sz="3600" b="1" dirty="0">
              <a:solidFill>
                <a:srgbClr val="0070C0"/>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xmlns="" id="{0E95CD41-D845-4BC2-8EAC-C5FF3AC721B8}"/>
              </a:ext>
            </a:extLst>
          </p:cNvPr>
          <p:cNvSpPr>
            <a:spLocks noGrp="1"/>
          </p:cNvSpPr>
          <p:nvPr>
            <p:ph idx="1"/>
          </p:nvPr>
        </p:nvSpPr>
        <p:spPr>
          <a:xfrm>
            <a:off x="296985" y="1743805"/>
            <a:ext cx="7072923" cy="4016133"/>
          </a:xfrm>
        </p:spPr>
        <p:txBody>
          <a:bodyPr>
            <a:noAutofit/>
          </a:bodyPr>
          <a:lstStyle/>
          <a:p>
            <a:pPr marL="342900" lvl="0" indent="-342900" algn="just">
              <a:lnSpc>
                <a:spcPct val="115000"/>
              </a:lnSpc>
              <a:buFont typeface="Symbol" panose="05050102010706020507" pitchFamily="18" charset="2"/>
              <a:buChar char=""/>
              <a:tabLst>
                <a:tab pos="11299825" algn="l"/>
              </a:tabLst>
            </a:pPr>
            <a:r>
              <a:rPr lang="ru-RU" sz="1800" b="1" u="sng" dirty="0" smtClean="0">
                <a:solidFill>
                  <a:schemeClr val="accent1">
                    <a:lumMod val="75000"/>
                  </a:schemeClr>
                </a:solidFill>
                <a:latin typeface="Times New Roman"/>
              </a:rPr>
              <a:t>Дробление </a:t>
            </a:r>
            <a:r>
              <a:rPr lang="ru-RU" sz="1800" b="1" u="sng" dirty="0">
                <a:solidFill>
                  <a:schemeClr val="accent1">
                    <a:lumMod val="75000"/>
                  </a:schemeClr>
                </a:solidFill>
                <a:latin typeface="Times New Roman"/>
              </a:rPr>
              <a:t>бизнеса </a:t>
            </a:r>
            <a:r>
              <a:rPr lang="ru-RU" sz="1800" dirty="0">
                <a:solidFill>
                  <a:srgbClr val="000000"/>
                </a:solidFill>
                <a:latin typeface="Times New Roman"/>
              </a:rPr>
              <a:t>- разделение единой предпринимательской деятельности между несколькими формально самостоятельными лицами (организациями, индивидуальными предпринимателями) (далее в настоящей статье - группа лиц), в отношении которых осуществляется контроль одними и теми же лицами, направленное исключительно или преимущественно на занижение сумм налогов путем применения </a:t>
            </a:r>
            <a:r>
              <a:rPr lang="ru-RU" sz="1800" b="1" u="sng" dirty="0">
                <a:solidFill>
                  <a:srgbClr val="000000"/>
                </a:solidFill>
                <a:latin typeface="Times New Roman"/>
              </a:rPr>
              <a:t>специальных налоговых режимов </a:t>
            </a:r>
            <a:r>
              <a:rPr lang="ru-RU" sz="1800" dirty="0">
                <a:solidFill>
                  <a:srgbClr val="000000"/>
                </a:solidFill>
                <a:latin typeface="Times New Roman"/>
              </a:rPr>
              <a:t>с превышением предусмотренных </a:t>
            </a:r>
            <a:r>
              <a:rPr lang="ru-RU" sz="1800" dirty="0" smtClean="0">
                <a:solidFill>
                  <a:schemeClr val="accent1">
                    <a:lumMod val="75000"/>
                  </a:schemeClr>
                </a:solidFill>
                <a:latin typeface="Times New Roman"/>
              </a:rPr>
              <a:t>статьей 54.1.</a:t>
            </a:r>
            <a:r>
              <a:rPr lang="ru-RU" sz="1800" dirty="0" smtClean="0">
                <a:solidFill>
                  <a:srgbClr val="000000"/>
                </a:solidFill>
                <a:latin typeface="Times New Roman"/>
              </a:rPr>
              <a:t> </a:t>
            </a:r>
            <a:r>
              <a:rPr lang="ru-RU" sz="1800" dirty="0" smtClean="0">
                <a:solidFill>
                  <a:schemeClr val="tx1"/>
                </a:solidFill>
                <a:latin typeface="Times New Roman"/>
              </a:rPr>
              <a:t>Налогового </a:t>
            </a:r>
            <a:r>
              <a:rPr lang="ru-RU" sz="1800" dirty="0">
                <a:solidFill>
                  <a:schemeClr val="tx1"/>
                </a:solidFill>
                <a:latin typeface="Times New Roman"/>
              </a:rPr>
              <a:t>кодекса Российской Федерации пределов осуществления прав по исчислению </a:t>
            </a:r>
            <a:r>
              <a:rPr lang="ru-RU" sz="1800" dirty="0">
                <a:solidFill>
                  <a:srgbClr val="000000"/>
                </a:solidFill>
                <a:latin typeface="Times New Roman"/>
              </a:rPr>
              <a:t>налоговой базы и (или) суммы налогов</a:t>
            </a:r>
            <a:r>
              <a:rPr lang="ru-RU" sz="1800" dirty="0" smtClean="0">
                <a:solidFill>
                  <a:srgbClr val="000000"/>
                </a:solidFill>
                <a:latin typeface="Times New Roman"/>
              </a:rPr>
              <a:t>; </a:t>
            </a:r>
            <a:r>
              <a:rPr lang="ru-RU" sz="1800" dirty="0" smtClean="0">
                <a:solidFill>
                  <a:schemeClr val="accent1">
                    <a:lumMod val="75000"/>
                  </a:schemeClr>
                </a:solidFill>
                <a:latin typeface="Times New Roman"/>
              </a:rPr>
              <a:t>(ст.6 НК РФ)</a:t>
            </a:r>
          </a:p>
          <a:p>
            <a:pPr marL="0" lvl="0" indent="0" algn="just">
              <a:lnSpc>
                <a:spcPct val="115000"/>
              </a:lnSpc>
              <a:buNone/>
              <a:tabLst>
                <a:tab pos="11299825" algn="l"/>
              </a:tabLst>
            </a:pPr>
            <a:r>
              <a:rPr lang="ru-RU" sz="1800" dirty="0" smtClean="0">
                <a:solidFill>
                  <a:schemeClr val="tx1"/>
                </a:solidFill>
                <a:latin typeface="Times New Roman"/>
              </a:rPr>
              <a:t>Изменения внесены </a:t>
            </a:r>
            <a:r>
              <a:rPr lang="ru-RU" sz="1800" dirty="0" smtClean="0">
                <a:solidFill>
                  <a:schemeClr val="accent1">
                    <a:lumMod val="75000"/>
                  </a:schemeClr>
                </a:solidFill>
                <a:latin typeface="Times New Roman"/>
              </a:rPr>
              <a:t>Федеральным законом </a:t>
            </a:r>
            <a:r>
              <a:rPr lang="ru-RU" sz="1800" dirty="0">
                <a:solidFill>
                  <a:schemeClr val="accent1">
                    <a:lumMod val="75000"/>
                  </a:schemeClr>
                </a:solidFill>
                <a:latin typeface="Times New Roman"/>
              </a:rPr>
              <a:t>от 12.07.2024 года №176-ФЗ </a:t>
            </a:r>
          </a:p>
          <a:p>
            <a:pPr marL="342900" lvl="0" indent="-342900" algn="just">
              <a:lnSpc>
                <a:spcPct val="115000"/>
              </a:lnSpc>
              <a:buFont typeface="Symbol" panose="05050102010706020507" pitchFamily="18" charset="2"/>
              <a:buChar char=""/>
              <a:tabLst>
                <a:tab pos="11299825" algn="l"/>
              </a:tabLst>
            </a:pPr>
            <a:endParaRPr lang="ru-RU" dirty="0" smtClean="0">
              <a:solidFill>
                <a:schemeClr val="accent1">
                  <a:lumMod val="75000"/>
                </a:schemeClr>
              </a:solidFill>
              <a:latin typeface="Times New Roman"/>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19267" y="1860061"/>
            <a:ext cx="4197838" cy="4197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550897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F23447F-B7DD-4C53-BA0E-9D93A43973C2}"/>
              </a:ext>
            </a:extLst>
          </p:cNvPr>
          <p:cNvSpPr>
            <a:spLocks noGrp="1"/>
          </p:cNvSpPr>
          <p:nvPr>
            <p:ph type="title"/>
          </p:nvPr>
        </p:nvSpPr>
        <p:spPr>
          <a:xfrm>
            <a:off x="401054" y="437661"/>
            <a:ext cx="10939070" cy="719015"/>
          </a:xfrm>
        </p:spPr>
        <p:txBody>
          <a:bodyPr>
            <a:normAutofit fontScale="90000"/>
          </a:bodyPr>
          <a:lstStyle/>
          <a:p>
            <a:pPr algn="ctr">
              <a:lnSpc>
                <a:spcPct val="100000"/>
              </a:lnSpc>
            </a:pPr>
            <a:r>
              <a:rPr lang="ru-RU" sz="3600" b="1" dirty="0" smtClean="0">
                <a:solidFill>
                  <a:srgbClr val="0070C0"/>
                </a:solidFill>
                <a:latin typeface="Times New Roman" panose="02020603050405020304" pitchFamily="18" charset="0"/>
                <a:cs typeface="Times New Roman" panose="02020603050405020304" pitchFamily="18" charset="0"/>
              </a:rPr>
              <a:t/>
            </a:r>
            <a:br>
              <a:rPr lang="ru-RU" sz="3600" b="1" dirty="0" smtClean="0">
                <a:solidFill>
                  <a:srgbClr val="0070C0"/>
                </a:solidFill>
                <a:latin typeface="Times New Roman" panose="02020603050405020304" pitchFamily="18" charset="0"/>
                <a:cs typeface="Times New Roman" panose="02020603050405020304" pitchFamily="18" charset="0"/>
              </a:rPr>
            </a:br>
            <a:r>
              <a:rPr lang="ru-RU" sz="3600" b="1" dirty="0">
                <a:solidFill>
                  <a:srgbClr val="0070C0"/>
                </a:solidFill>
                <a:latin typeface="Times New Roman" panose="02020603050405020304" pitchFamily="18" charset="0"/>
                <a:cs typeface="Times New Roman" panose="02020603050405020304" pitchFamily="18" charset="0"/>
              </a:rPr>
              <a:t/>
            </a:r>
            <a:br>
              <a:rPr lang="ru-RU" sz="3600" b="1" dirty="0">
                <a:solidFill>
                  <a:srgbClr val="0070C0"/>
                </a:solidFill>
                <a:latin typeface="Times New Roman" panose="02020603050405020304" pitchFamily="18" charset="0"/>
                <a:cs typeface="Times New Roman" panose="02020603050405020304" pitchFamily="18" charset="0"/>
              </a:rPr>
            </a:br>
            <a:r>
              <a:rPr lang="ru-RU" sz="3600" b="1" dirty="0" smtClean="0">
                <a:solidFill>
                  <a:srgbClr val="0070C0"/>
                </a:solidFill>
                <a:latin typeface="Times New Roman" panose="02020603050405020304" pitchFamily="18" charset="0"/>
                <a:cs typeface="Times New Roman" panose="02020603050405020304" pitchFamily="18" charset="0"/>
              </a:rPr>
              <a:t/>
            </a:r>
            <a:br>
              <a:rPr lang="ru-RU" sz="3600" b="1" dirty="0" smtClean="0">
                <a:solidFill>
                  <a:srgbClr val="0070C0"/>
                </a:solidFill>
                <a:latin typeface="Times New Roman" panose="02020603050405020304" pitchFamily="18" charset="0"/>
                <a:cs typeface="Times New Roman" panose="02020603050405020304" pitchFamily="18" charset="0"/>
              </a:rPr>
            </a:br>
            <a:r>
              <a:rPr lang="ru-RU" sz="3600" b="1" dirty="0" smtClean="0">
                <a:solidFill>
                  <a:srgbClr val="0070C0"/>
                </a:solidFill>
                <a:latin typeface="Times New Roman" panose="02020603050405020304" pitchFamily="18" charset="0"/>
                <a:cs typeface="Times New Roman" panose="02020603050405020304" pitchFamily="18" charset="0"/>
              </a:rPr>
              <a:t/>
            </a:r>
            <a:br>
              <a:rPr lang="ru-RU" sz="3600" b="1" dirty="0" smtClean="0">
                <a:solidFill>
                  <a:srgbClr val="0070C0"/>
                </a:solidFill>
                <a:latin typeface="Times New Roman" panose="02020603050405020304" pitchFamily="18" charset="0"/>
                <a:cs typeface="Times New Roman" panose="02020603050405020304" pitchFamily="18" charset="0"/>
              </a:rPr>
            </a:br>
            <a:r>
              <a:rPr lang="ru-RU" sz="3600" b="1" dirty="0">
                <a:solidFill>
                  <a:srgbClr val="0070C0"/>
                </a:solidFill>
                <a:latin typeface="Times New Roman" panose="02020603050405020304" pitchFamily="18" charset="0"/>
                <a:cs typeface="Times New Roman" panose="02020603050405020304" pitchFamily="18" charset="0"/>
              </a:rPr>
              <a:t/>
            </a:r>
            <a:br>
              <a:rPr lang="ru-RU" sz="3600" b="1" dirty="0">
                <a:solidFill>
                  <a:srgbClr val="0070C0"/>
                </a:solidFill>
                <a:latin typeface="Times New Roman" panose="02020603050405020304" pitchFamily="18" charset="0"/>
                <a:cs typeface="Times New Roman" panose="02020603050405020304" pitchFamily="18" charset="0"/>
              </a:rPr>
            </a:br>
            <a:r>
              <a:rPr lang="ru-RU" sz="3600" b="1" dirty="0" smtClean="0">
                <a:solidFill>
                  <a:srgbClr val="0070C0"/>
                </a:solidFill>
                <a:latin typeface="Times New Roman" panose="02020603050405020304" pitchFamily="18" charset="0"/>
                <a:cs typeface="Times New Roman" panose="02020603050405020304" pitchFamily="18" charset="0"/>
              </a:rPr>
              <a:t/>
            </a:r>
            <a:br>
              <a:rPr lang="ru-RU" sz="3600" b="1" dirty="0" smtClean="0">
                <a:solidFill>
                  <a:srgbClr val="0070C0"/>
                </a:solidFill>
                <a:latin typeface="Times New Roman" panose="02020603050405020304" pitchFamily="18" charset="0"/>
                <a:cs typeface="Times New Roman" panose="02020603050405020304" pitchFamily="18" charset="0"/>
              </a:rPr>
            </a:br>
            <a:r>
              <a:rPr lang="ru-RU" sz="3600" b="1" dirty="0">
                <a:solidFill>
                  <a:srgbClr val="0070C0"/>
                </a:solidFill>
                <a:latin typeface="Times New Roman" panose="02020603050405020304" pitchFamily="18" charset="0"/>
                <a:cs typeface="Times New Roman" panose="02020603050405020304" pitchFamily="18" charset="0"/>
              </a:rPr>
              <a:t/>
            </a:r>
            <a:br>
              <a:rPr lang="ru-RU" sz="3600" b="1" dirty="0">
                <a:solidFill>
                  <a:srgbClr val="0070C0"/>
                </a:solidFill>
                <a:latin typeface="Times New Roman" panose="02020603050405020304" pitchFamily="18" charset="0"/>
                <a:cs typeface="Times New Roman" panose="02020603050405020304" pitchFamily="18" charset="0"/>
              </a:rPr>
            </a:br>
            <a:r>
              <a:rPr lang="ru-RU" sz="3100" b="1" dirty="0" smtClean="0">
                <a:solidFill>
                  <a:srgbClr val="0070C0"/>
                </a:solidFill>
                <a:latin typeface="Times New Roman" panose="02020603050405020304" pitchFamily="18" charset="0"/>
                <a:cs typeface="Times New Roman" panose="02020603050405020304" pitchFamily="18" charset="0"/>
              </a:rPr>
              <a:t>Основные </a:t>
            </a:r>
            <a:r>
              <a:rPr lang="ru-RU" sz="3100" b="1" dirty="0">
                <a:solidFill>
                  <a:srgbClr val="0070C0"/>
                </a:solidFill>
                <a:latin typeface="Times New Roman" panose="02020603050405020304" pitchFamily="18" charset="0"/>
                <a:cs typeface="Times New Roman" panose="02020603050405020304" pitchFamily="18" charset="0"/>
              </a:rPr>
              <a:t>критерии </a:t>
            </a:r>
            <a:r>
              <a:rPr lang="ru-RU" sz="3100" b="1" dirty="0" smtClean="0">
                <a:solidFill>
                  <a:srgbClr val="0070C0"/>
                </a:solidFill>
                <a:latin typeface="Times New Roman" panose="02020603050405020304" pitchFamily="18" charset="0"/>
                <a:cs typeface="Times New Roman" panose="02020603050405020304" pitchFamily="18" charset="0"/>
              </a:rPr>
              <a:t>дробления (письмо </a:t>
            </a:r>
            <a:r>
              <a:rPr lang="ru-RU" sz="3100" b="1" dirty="0">
                <a:solidFill>
                  <a:srgbClr val="0070C0"/>
                </a:solidFill>
                <a:latin typeface="Times New Roman" panose="02020603050405020304" pitchFamily="18" charset="0"/>
                <a:cs typeface="Times New Roman" panose="02020603050405020304" pitchFamily="18" charset="0"/>
              </a:rPr>
              <a:t>ФНС от 11.08.2017 № </a:t>
            </a:r>
            <a:r>
              <a:rPr lang="ru-RU" sz="3100" b="1" dirty="0" smtClean="0">
                <a:solidFill>
                  <a:srgbClr val="0070C0"/>
                </a:solidFill>
                <a:latin typeface="Times New Roman" panose="02020603050405020304" pitchFamily="18" charset="0"/>
                <a:cs typeface="Times New Roman" panose="02020603050405020304" pitchFamily="18" charset="0"/>
              </a:rPr>
              <a:t>СА-4-7/15895</a:t>
            </a:r>
            <a:r>
              <a:rPr lang="en-US" sz="3100" b="1" dirty="0" smtClean="0">
                <a:solidFill>
                  <a:srgbClr val="0070C0"/>
                </a:solidFill>
                <a:latin typeface="Times New Roman" panose="02020603050405020304" pitchFamily="18" charset="0"/>
                <a:cs typeface="Times New Roman" panose="02020603050405020304" pitchFamily="18" charset="0"/>
              </a:rPr>
              <a:t>@)</a:t>
            </a:r>
            <a:endParaRPr lang="ru-RU" sz="3100" b="1" dirty="0">
              <a:solidFill>
                <a:srgbClr val="0070C0"/>
              </a:solidFill>
              <a:latin typeface="Times New Roman" panose="02020603050405020304" pitchFamily="18" charset="0"/>
              <a:cs typeface="Times New Roman" panose="02020603050405020304" pitchFamily="18" charset="0"/>
            </a:endParaRPr>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60009" y="1180245"/>
            <a:ext cx="8242268" cy="5050744"/>
          </a:xfrm>
        </p:spPr>
      </p:pic>
    </p:spTree>
    <p:extLst>
      <p:ext uri="{BB962C8B-B14F-4D97-AF65-F5344CB8AC3E}">
        <p14:creationId xmlns:p14="http://schemas.microsoft.com/office/powerpoint/2010/main" val="1348772159"/>
      </p:ext>
    </p:extLst>
  </p:cSld>
  <p:clrMapOvr>
    <a:masterClrMapping/>
  </p:clrMapOvr>
</p:sld>
</file>

<file path=ppt/theme/theme1.xml><?xml version="1.0" encoding="utf-8"?>
<a:theme xmlns:a="http://schemas.openxmlformats.org/drawingml/2006/main" name="Ретро">
  <a:themeElements>
    <a:clrScheme name="Синий">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Ретро">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
  <TotalTime>6008</TotalTime>
  <Words>1125</Words>
  <Application>Microsoft Office PowerPoint</Application>
  <PresentationFormat>Широкоэкранный</PresentationFormat>
  <Paragraphs>78</Paragraphs>
  <Slides>13</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13</vt:i4>
      </vt:variant>
    </vt:vector>
  </HeadingPairs>
  <TitlesOfParts>
    <vt:vector size="19" baseType="lpstr">
      <vt:lpstr>Arial</vt:lpstr>
      <vt:lpstr>Calibri</vt:lpstr>
      <vt:lpstr>Calibri Light</vt:lpstr>
      <vt:lpstr>Symbol</vt:lpstr>
      <vt:lpstr>Times New Roman</vt:lpstr>
      <vt:lpstr>Ретро</vt:lpstr>
      <vt:lpstr>О проблемах, которые будут возникать с 2025 года после введения налоговой реформы</vt:lpstr>
      <vt:lpstr>Основные изменения</vt:lpstr>
      <vt:lpstr>Проблемы УСН</vt:lpstr>
      <vt:lpstr>Основные изменения</vt:lpstr>
      <vt:lpstr>Проблемы НДФЛ</vt:lpstr>
      <vt:lpstr>Основные изменения</vt:lpstr>
      <vt:lpstr>Основные изменения</vt:lpstr>
      <vt:lpstr>Дробление бизнеса. Амнистия</vt:lpstr>
      <vt:lpstr>       Основные критерии дробления (письмо ФНС от 11.08.2017 № СА-4-7/15895@)</vt:lpstr>
      <vt:lpstr>Дробление бизнеса. Амнистия</vt:lpstr>
      <vt:lpstr>Дробление бизнеса. Амнистия</vt:lpstr>
      <vt:lpstr>Дробление бизнеса. Амнистия. Проблемы.</vt:lpstr>
      <vt:lpstr>Спасибо за внимание!</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«Актуальные проблемы практики сопровождения налоговых споров»</dc:title>
  <dc:creator>nastya</dc:creator>
  <cp:lastModifiedBy>Елена</cp:lastModifiedBy>
  <cp:revision>71</cp:revision>
  <dcterms:created xsi:type="dcterms:W3CDTF">2023-03-20T06:00:19Z</dcterms:created>
  <dcterms:modified xsi:type="dcterms:W3CDTF">2024-12-16T07:38:39Z</dcterms:modified>
</cp:coreProperties>
</file>